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 id="2147483661" r:id="rId2"/>
    <p:sldMasterId id="2147483659" r:id="rId3"/>
    <p:sldMasterId id="2147483657" r:id="rId4"/>
    <p:sldMasterId id="2147483653" r:id="rId5"/>
  </p:sldMasterIdLst>
  <p:notesMasterIdLst>
    <p:notesMasterId r:id="rId2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3" r:id="rId22"/>
    <p:sldId id="272" r:id="rId23"/>
  </p:sldIdLst>
  <p:sldSz cx="43891200" cy="21945600"/>
  <p:notesSz cx="6858000" cy="9144000"/>
  <p:defaultText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23">
          <p15:clr>
            <a:srgbClr val="A4A3A4"/>
          </p15:clr>
        </p15:guide>
        <p15:guide id="2" orient="horz" pos="40">
          <p15:clr>
            <a:srgbClr val="A4A3A4"/>
          </p15:clr>
        </p15:guide>
        <p15:guide id="3" pos="27370">
          <p15:clr>
            <a:srgbClr val="A4A3A4"/>
          </p15:clr>
        </p15:guide>
        <p15:guide id="4" pos="29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98" autoAdjust="0"/>
    <p:restoredTop sz="94657" autoAdjust="0"/>
  </p:normalViewPr>
  <p:slideViewPr>
    <p:cSldViewPr snapToGrid="0" snapToObjects="1" showGuides="1">
      <p:cViewPr varScale="1">
        <p:scale>
          <a:sx n="25" d="100"/>
          <a:sy n="25" d="100"/>
        </p:scale>
        <p:origin x="720" y="72"/>
      </p:cViewPr>
      <p:guideLst>
        <p:guide orient="horz" pos="13823"/>
        <p:guide orient="horz" pos="40"/>
        <p:guide pos="27370"/>
        <p:guide pos="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5/2/2022</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55639900"/>
      </p:ext>
    </p:extLst>
  </p:cSld>
  <p:clrMap bg1="lt1" tx1="dk1" bg2="lt2" tx2="dk2" accent1="accent1" accent2="accent2" accent3="accent3" accent4="accent4" accent5="accent5" accent6="accent6" hlink="hlink" folHlink="folHlink"/>
  <p:notesStyle>
    <a:lvl1pPr marL="0" algn="l" defTabSz="3761915" rtl="0" eaLnBrk="1" latinLnBrk="0" hangingPunct="1">
      <a:defRPr sz="5000" kern="1200">
        <a:solidFill>
          <a:schemeClr val="tx1"/>
        </a:solidFill>
        <a:latin typeface="+mn-lt"/>
        <a:ea typeface="+mn-ea"/>
        <a:cs typeface="+mn-cs"/>
      </a:defRPr>
    </a:lvl1pPr>
    <a:lvl2pPr marL="1880958" algn="l" defTabSz="3761915" rtl="0" eaLnBrk="1" latinLnBrk="0" hangingPunct="1">
      <a:defRPr sz="5000" kern="1200">
        <a:solidFill>
          <a:schemeClr val="tx1"/>
        </a:solidFill>
        <a:latin typeface="+mn-lt"/>
        <a:ea typeface="+mn-ea"/>
        <a:cs typeface="+mn-cs"/>
      </a:defRPr>
    </a:lvl2pPr>
    <a:lvl3pPr marL="3761915" algn="l" defTabSz="3761915" rtl="0" eaLnBrk="1" latinLnBrk="0" hangingPunct="1">
      <a:defRPr sz="5000" kern="1200">
        <a:solidFill>
          <a:schemeClr val="tx1"/>
        </a:solidFill>
        <a:latin typeface="+mn-lt"/>
        <a:ea typeface="+mn-ea"/>
        <a:cs typeface="+mn-cs"/>
      </a:defRPr>
    </a:lvl3pPr>
    <a:lvl4pPr marL="5642873" algn="l" defTabSz="3761915" rtl="0" eaLnBrk="1" latinLnBrk="0" hangingPunct="1">
      <a:defRPr sz="5000" kern="1200">
        <a:solidFill>
          <a:schemeClr val="tx1"/>
        </a:solidFill>
        <a:latin typeface="+mn-lt"/>
        <a:ea typeface="+mn-ea"/>
        <a:cs typeface="+mn-cs"/>
      </a:defRPr>
    </a:lvl4pPr>
    <a:lvl5pPr marL="7523829" algn="l" defTabSz="3761915" rtl="0" eaLnBrk="1" latinLnBrk="0" hangingPunct="1">
      <a:defRPr sz="5000" kern="1200">
        <a:solidFill>
          <a:schemeClr val="tx1"/>
        </a:solidFill>
        <a:latin typeface="+mn-lt"/>
        <a:ea typeface="+mn-ea"/>
        <a:cs typeface="+mn-cs"/>
      </a:defRPr>
    </a:lvl5pPr>
    <a:lvl6pPr marL="9404787" algn="l" defTabSz="3761915" rtl="0" eaLnBrk="1" latinLnBrk="0" hangingPunct="1">
      <a:defRPr sz="5000" kern="1200">
        <a:solidFill>
          <a:schemeClr val="tx1"/>
        </a:solidFill>
        <a:latin typeface="+mn-lt"/>
        <a:ea typeface="+mn-ea"/>
        <a:cs typeface="+mn-cs"/>
      </a:defRPr>
    </a:lvl6pPr>
    <a:lvl7pPr marL="11285745" algn="l" defTabSz="3761915" rtl="0" eaLnBrk="1" latinLnBrk="0" hangingPunct="1">
      <a:defRPr sz="5000" kern="1200">
        <a:solidFill>
          <a:schemeClr val="tx1"/>
        </a:solidFill>
        <a:latin typeface="+mn-lt"/>
        <a:ea typeface="+mn-ea"/>
        <a:cs typeface="+mn-cs"/>
      </a:defRPr>
    </a:lvl7pPr>
    <a:lvl8pPr marL="13166702" algn="l" defTabSz="3761915" rtl="0" eaLnBrk="1" latinLnBrk="0" hangingPunct="1">
      <a:defRPr sz="5000" kern="1200">
        <a:solidFill>
          <a:schemeClr val="tx1"/>
        </a:solidFill>
        <a:latin typeface="+mn-lt"/>
        <a:ea typeface="+mn-ea"/>
        <a:cs typeface="+mn-cs"/>
      </a:defRPr>
    </a:lvl8pPr>
    <a:lvl9pPr marL="15047660" algn="l" defTabSz="3761915" rtl="0" eaLnBrk="1" latinLnBrk="0" hangingPunct="1">
      <a:defRPr sz="5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285747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486491"/>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486491"/>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100716"/>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486491"/>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10718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107188"/>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8087" y="3486491"/>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128817" y="3486491"/>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438087" y="4100716"/>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17804524"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7797869"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5147250" y="3486491"/>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5147249" y="4107188"/>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5147249"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133786" y="4107188"/>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6" name="Text Placeholder 3"/>
          <p:cNvSpPr>
            <a:spLocks noGrp="1"/>
          </p:cNvSpPr>
          <p:nvPr>
            <p:ph type="body" sz="quarter" idx="136" hasCustomPrompt="1"/>
          </p:nvPr>
        </p:nvSpPr>
        <p:spPr>
          <a:xfrm>
            <a:off x="26462419" y="4075658"/>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7" name="Text Placeholder 5"/>
          <p:cNvSpPr>
            <a:spLocks noGrp="1"/>
          </p:cNvSpPr>
          <p:nvPr>
            <p:ph type="body" sz="quarter" idx="137" hasCustomPrompt="1"/>
          </p:nvPr>
        </p:nvSpPr>
        <p:spPr>
          <a:xfrm>
            <a:off x="26472560" y="3486491"/>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57" name="Text Placeholder 76"/>
          <p:cNvSpPr>
            <a:spLocks noGrp="1"/>
          </p:cNvSpPr>
          <p:nvPr>
            <p:ph type="body" sz="quarter" idx="16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58"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5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400291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59"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2" name="Text Placeholder 5"/>
          <p:cNvSpPr>
            <a:spLocks noGrp="1"/>
          </p:cNvSpPr>
          <p:nvPr>
            <p:ph type="body" sz="quarter" idx="11" hasCustomPrompt="1"/>
          </p:nvPr>
        </p:nvSpPr>
        <p:spPr>
          <a:xfrm>
            <a:off x="474663" y="3523067"/>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7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71" name="Text Placeholder 3"/>
          <p:cNvSpPr>
            <a:spLocks noGrp="1"/>
          </p:cNvSpPr>
          <p:nvPr>
            <p:ph type="body" sz="quarter" idx="21" hasCustomPrompt="1"/>
          </p:nvPr>
        </p:nvSpPr>
        <p:spPr>
          <a:xfrm>
            <a:off x="26479104"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3"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76" name="Text Placeholder 5"/>
          <p:cNvSpPr>
            <a:spLocks noGrp="1"/>
          </p:cNvSpPr>
          <p:nvPr>
            <p:ph type="body" sz="quarter" idx="24" hasCustomPrompt="1"/>
          </p:nvPr>
        </p:nvSpPr>
        <p:spPr>
          <a:xfrm>
            <a:off x="9158452" y="3523067"/>
            <a:ext cx="25595974"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05" name="Text Placeholder 5"/>
          <p:cNvSpPr>
            <a:spLocks noGrp="1"/>
          </p:cNvSpPr>
          <p:nvPr>
            <p:ph type="body" sz="quarter" idx="25" hasCustomPrompt="1"/>
          </p:nvPr>
        </p:nvSpPr>
        <p:spPr>
          <a:xfrm>
            <a:off x="35147250" y="352306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06" name="Text Placeholder 3"/>
          <p:cNvSpPr>
            <a:spLocks noGrp="1"/>
          </p:cNvSpPr>
          <p:nvPr>
            <p:ph type="body" sz="quarter" idx="26" hasCustomPrompt="1"/>
          </p:nvPr>
        </p:nvSpPr>
        <p:spPr>
          <a:xfrm>
            <a:off x="35147250" y="4148809"/>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7" name="Text Placeholder 5"/>
          <p:cNvSpPr>
            <a:spLocks noGrp="1"/>
          </p:cNvSpPr>
          <p:nvPr>
            <p:ph type="body" sz="quarter" idx="27" hasCustomPrompt="1"/>
          </p:nvPr>
        </p:nvSpPr>
        <p:spPr>
          <a:xfrm>
            <a:off x="35147250"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0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10" name="Text Placeholder 3"/>
          <p:cNvSpPr>
            <a:spLocks noGrp="1"/>
          </p:cNvSpPr>
          <p:nvPr>
            <p:ph type="body" sz="quarter" idx="30" hasCustomPrompt="1"/>
          </p:nvPr>
        </p:nvSpPr>
        <p:spPr>
          <a:xfrm>
            <a:off x="35147250"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11"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49" name="Text Placeholder 3"/>
          <p:cNvSpPr>
            <a:spLocks noGrp="1"/>
          </p:cNvSpPr>
          <p:nvPr>
            <p:ph type="body" sz="quarter" idx="162" hasCustomPrompt="1"/>
          </p:nvPr>
        </p:nvSpPr>
        <p:spPr>
          <a:xfrm>
            <a:off x="9142810" y="4148809"/>
            <a:ext cx="8290965" cy="492443"/>
          </a:xfrm>
          <a:prstGeom prst="rect">
            <a:avLst/>
          </a:prstGeom>
        </p:spPr>
        <p:txBody>
          <a:bodyPr wrap="square" lIns="91440" tIns="91440" rIns="91440" bIns="91440">
            <a:spAutoFit/>
          </a:bodyPr>
          <a:lstStyle>
            <a:lvl1pPr marL="0" indent="0">
              <a:buNone/>
              <a:defRPr sz="2000" baseline="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Text Placeholder</a:t>
            </a:r>
          </a:p>
        </p:txBody>
      </p:sp>
      <p:sp>
        <p:nvSpPr>
          <p:cNvPr id="60" name="Text Placeholder 3"/>
          <p:cNvSpPr>
            <a:spLocks noGrp="1"/>
          </p:cNvSpPr>
          <p:nvPr>
            <p:ph type="body" sz="quarter" idx="163" hasCustomPrompt="1"/>
          </p:nvPr>
        </p:nvSpPr>
        <p:spPr>
          <a:xfrm>
            <a:off x="17810957" y="4148809"/>
            <a:ext cx="8290965" cy="492443"/>
          </a:xfrm>
          <a:prstGeom prst="rect">
            <a:avLst/>
          </a:prstGeom>
        </p:spPr>
        <p:txBody>
          <a:bodyPr wrap="square" lIns="91440" tIns="91440" rIns="91440" bIns="91440">
            <a:spAutoFit/>
          </a:bodyPr>
          <a:lstStyle>
            <a:lvl1pPr marL="0" indent="0">
              <a:buNone/>
              <a:defRPr sz="2000" b="1">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1" name="Text Placeholder 3"/>
          <p:cNvSpPr>
            <a:spLocks noGrp="1"/>
          </p:cNvSpPr>
          <p:nvPr>
            <p:ph type="body" sz="quarter" idx="164" hasCustomPrompt="1"/>
          </p:nvPr>
        </p:nvSpPr>
        <p:spPr>
          <a:xfrm>
            <a:off x="474663"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5"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1" name="TextBox 20"/>
          <p:cNvSpPr txBox="1"/>
          <p:nvPr userDrawn="1"/>
        </p:nvSpPr>
        <p:spPr>
          <a:xfrm>
            <a:off x="16679917" y="7882759"/>
            <a:ext cx="3626069"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4287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59"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2" name="Text Placeholder 5"/>
          <p:cNvSpPr>
            <a:spLocks noGrp="1"/>
          </p:cNvSpPr>
          <p:nvPr>
            <p:ph type="body" sz="quarter" idx="11" hasCustomPrompt="1"/>
          </p:nvPr>
        </p:nvSpPr>
        <p:spPr>
          <a:xfrm>
            <a:off x="474663" y="3523067"/>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7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71" name="Text Placeholder 3"/>
          <p:cNvSpPr>
            <a:spLocks noGrp="1"/>
          </p:cNvSpPr>
          <p:nvPr>
            <p:ph type="body" sz="quarter" idx="21" hasCustomPrompt="1"/>
          </p:nvPr>
        </p:nvSpPr>
        <p:spPr>
          <a:xfrm>
            <a:off x="26479104"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73"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76" name="Text Placeholder 5"/>
          <p:cNvSpPr>
            <a:spLocks noGrp="1"/>
          </p:cNvSpPr>
          <p:nvPr>
            <p:ph type="body" sz="quarter" idx="24" hasCustomPrompt="1"/>
          </p:nvPr>
        </p:nvSpPr>
        <p:spPr>
          <a:xfrm>
            <a:off x="9158452" y="3523067"/>
            <a:ext cx="25595974"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05" name="Text Placeholder 5"/>
          <p:cNvSpPr>
            <a:spLocks noGrp="1"/>
          </p:cNvSpPr>
          <p:nvPr>
            <p:ph type="body" sz="quarter" idx="25" hasCustomPrompt="1"/>
          </p:nvPr>
        </p:nvSpPr>
        <p:spPr>
          <a:xfrm>
            <a:off x="35147250" y="352306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06" name="Text Placeholder 3"/>
          <p:cNvSpPr>
            <a:spLocks noGrp="1"/>
          </p:cNvSpPr>
          <p:nvPr>
            <p:ph type="body" sz="quarter" idx="26" hasCustomPrompt="1"/>
          </p:nvPr>
        </p:nvSpPr>
        <p:spPr>
          <a:xfrm>
            <a:off x="35147250" y="4148809"/>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7" name="Text Placeholder 5"/>
          <p:cNvSpPr>
            <a:spLocks noGrp="1"/>
          </p:cNvSpPr>
          <p:nvPr>
            <p:ph type="body" sz="quarter" idx="27" hasCustomPrompt="1"/>
          </p:nvPr>
        </p:nvSpPr>
        <p:spPr>
          <a:xfrm>
            <a:off x="35147250" y="9515157"/>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08"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09" name="Text Placeholder 5"/>
          <p:cNvSpPr>
            <a:spLocks noGrp="1"/>
          </p:cNvSpPr>
          <p:nvPr>
            <p:ph type="body" sz="quarter" idx="29" hasCustomPrompt="1"/>
          </p:nvPr>
        </p:nvSpPr>
        <p:spPr>
          <a:xfrm>
            <a:off x="35147250" y="16609573"/>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10" name="Text Placeholder 3"/>
          <p:cNvSpPr>
            <a:spLocks noGrp="1"/>
          </p:cNvSpPr>
          <p:nvPr>
            <p:ph type="body" sz="quarter" idx="30" hasCustomPrompt="1"/>
          </p:nvPr>
        </p:nvSpPr>
        <p:spPr>
          <a:xfrm>
            <a:off x="35147250"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11"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49" name="Text Placeholder 3"/>
          <p:cNvSpPr>
            <a:spLocks noGrp="1"/>
          </p:cNvSpPr>
          <p:nvPr>
            <p:ph type="body" sz="quarter" idx="162" hasCustomPrompt="1"/>
          </p:nvPr>
        </p:nvSpPr>
        <p:spPr>
          <a:xfrm>
            <a:off x="9142810" y="4148809"/>
            <a:ext cx="8290965" cy="492443"/>
          </a:xfrm>
          <a:prstGeom prst="rect">
            <a:avLst/>
          </a:prstGeom>
        </p:spPr>
        <p:txBody>
          <a:bodyPr wrap="square" lIns="91440" tIns="91440" rIns="91440" bIns="91440">
            <a:spAutoFit/>
          </a:bodyPr>
          <a:lstStyle>
            <a:lvl1pPr marL="0" indent="0">
              <a:buNone/>
              <a:defRPr sz="2000" baseline="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Text Placeholder</a:t>
            </a:r>
          </a:p>
        </p:txBody>
      </p:sp>
      <p:sp>
        <p:nvSpPr>
          <p:cNvPr id="60" name="Text Placeholder 3"/>
          <p:cNvSpPr>
            <a:spLocks noGrp="1"/>
          </p:cNvSpPr>
          <p:nvPr>
            <p:ph type="body" sz="quarter" idx="163" hasCustomPrompt="1"/>
          </p:nvPr>
        </p:nvSpPr>
        <p:spPr>
          <a:xfrm>
            <a:off x="17810957" y="4148809"/>
            <a:ext cx="8290965" cy="492443"/>
          </a:xfrm>
          <a:prstGeom prst="rect">
            <a:avLst/>
          </a:prstGeom>
        </p:spPr>
        <p:txBody>
          <a:bodyPr wrap="square" lIns="91440" tIns="91440" rIns="91440" bIns="91440">
            <a:spAutoFit/>
          </a:bodyPr>
          <a:lstStyle>
            <a:lvl1pPr marL="0" indent="0">
              <a:buNone/>
              <a:defRPr sz="2000" b="1">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1" name="Text Placeholder 3"/>
          <p:cNvSpPr>
            <a:spLocks noGrp="1"/>
          </p:cNvSpPr>
          <p:nvPr>
            <p:ph type="body" sz="quarter" idx="164" hasCustomPrompt="1"/>
          </p:nvPr>
        </p:nvSpPr>
        <p:spPr>
          <a:xfrm>
            <a:off x="474663" y="4148809"/>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63" name="Text Placeholder 76"/>
          <p:cNvSpPr>
            <a:spLocks noGrp="1"/>
          </p:cNvSpPr>
          <p:nvPr>
            <p:ph type="body" sz="quarter" idx="165"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66"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69"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1" name="TextBox 20"/>
          <p:cNvSpPr txBox="1"/>
          <p:nvPr userDrawn="1"/>
        </p:nvSpPr>
        <p:spPr>
          <a:xfrm>
            <a:off x="16679917" y="7882759"/>
            <a:ext cx="3626069"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94" name="Text Placeholder 3"/>
          <p:cNvSpPr>
            <a:spLocks noGrp="1"/>
          </p:cNvSpPr>
          <p:nvPr>
            <p:ph type="body" sz="quarter" idx="10" hasCustomPrompt="1"/>
          </p:nvPr>
        </p:nvSpPr>
        <p:spPr>
          <a:xfrm>
            <a:off x="474663" y="11021042"/>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95" name="Text Placeholder 5"/>
          <p:cNvSpPr>
            <a:spLocks noGrp="1"/>
          </p:cNvSpPr>
          <p:nvPr>
            <p:ph type="body" sz="quarter" idx="11" hasCustomPrompt="1"/>
          </p:nvPr>
        </p:nvSpPr>
        <p:spPr>
          <a:xfrm>
            <a:off x="474663" y="3476784"/>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100" name="Text Placeholder 5"/>
          <p:cNvSpPr>
            <a:spLocks noGrp="1"/>
          </p:cNvSpPr>
          <p:nvPr>
            <p:ph type="body" sz="quarter" idx="20" hasCustomPrompt="1"/>
          </p:nvPr>
        </p:nvSpPr>
        <p:spPr>
          <a:xfrm>
            <a:off x="474663" y="16603102"/>
            <a:ext cx="8269287"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101" name="Text Placeholder 3"/>
          <p:cNvSpPr>
            <a:spLocks noGrp="1"/>
          </p:cNvSpPr>
          <p:nvPr>
            <p:ph type="body" sz="quarter" idx="21" hasCustomPrompt="1"/>
          </p:nvPr>
        </p:nvSpPr>
        <p:spPr>
          <a:xfrm>
            <a:off x="474663" y="4080703"/>
            <a:ext cx="829096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0" name="Text Placeholder 5"/>
          <p:cNvSpPr>
            <a:spLocks noGrp="1"/>
          </p:cNvSpPr>
          <p:nvPr>
            <p:ph type="body" sz="quarter" idx="22" hasCustomPrompt="1"/>
          </p:nvPr>
        </p:nvSpPr>
        <p:spPr>
          <a:xfrm>
            <a:off x="474663" y="10431876"/>
            <a:ext cx="8290965"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MATERIALS &amp; METHODS</a:t>
            </a:r>
          </a:p>
        </p:txBody>
      </p:sp>
      <p:sp>
        <p:nvSpPr>
          <p:cNvPr id="121" name="Text Placeholder 3"/>
          <p:cNvSpPr>
            <a:spLocks noGrp="1"/>
          </p:cNvSpPr>
          <p:nvPr>
            <p:ph type="body" sz="quarter" idx="23" hasCustomPrompt="1"/>
          </p:nvPr>
        </p:nvSpPr>
        <p:spPr>
          <a:xfrm>
            <a:off x="17818976" y="4080703"/>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2" name="Text Placeholder 5"/>
          <p:cNvSpPr>
            <a:spLocks noGrp="1"/>
          </p:cNvSpPr>
          <p:nvPr>
            <p:ph type="body" sz="quarter" idx="24" hasCustomPrompt="1"/>
          </p:nvPr>
        </p:nvSpPr>
        <p:spPr>
          <a:xfrm>
            <a:off x="17818976"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23" name="Text Placeholder 5"/>
          <p:cNvSpPr>
            <a:spLocks noGrp="1"/>
          </p:cNvSpPr>
          <p:nvPr>
            <p:ph type="body" sz="quarter" idx="25" hasCustomPrompt="1"/>
          </p:nvPr>
        </p:nvSpPr>
        <p:spPr>
          <a:xfrm>
            <a:off x="35147250" y="3476784"/>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24" name="Text Placeholder 3"/>
          <p:cNvSpPr>
            <a:spLocks noGrp="1"/>
          </p:cNvSpPr>
          <p:nvPr>
            <p:ph type="body" sz="quarter" idx="26" hasCustomPrompt="1"/>
          </p:nvPr>
        </p:nvSpPr>
        <p:spPr>
          <a:xfrm>
            <a:off x="35147249" y="4080703"/>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5" name="Text Placeholder 5"/>
          <p:cNvSpPr>
            <a:spLocks noGrp="1"/>
          </p:cNvSpPr>
          <p:nvPr>
            <p:ph type="body" sz="quarter" idx="27" hasCustomPrompt="1"/>
          </p:nvPr>
        </p:nvSpPr>
        <p:spPr>
          <a:xfrm>
            <a:off x="35147249" y="9508686"/>
            <a:ext cx="8272463"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26" name="Text Placeholder 3"/>
          <p:cNvSpPr>
            <a:spLocks noGrp="1"/>
          </p:cNvSpPr>
          <p:nvPr>
            <p:ph type="body" sz="quarter" idx="28" hasCustomPrompt="1"/>
          </p:nvPr>
        </p:nvSpPr>
        <p:spPr>
          <a:xfrm>
            <a:off x="35147250" y="10104323"/>
            <a:ext cx="8272462"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7" name="Text Placeholder 5"/>
          <p:cNvSpPr>
            <a:spLocks noGrp="1"/>
          </p:cNvSpPr>
          <p:nvPr>
            <p:ph type="body" sz="quarter" idx="29" hasCustomPrompt="1"/>
          </p:nvPr>
        </p:nvSpPr>
        <p:spPr>
          <a:xfrm>
            <a:off x="35147250" y="16603102"/>
            <a:ext cx="8272462"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28" name="Text Placeholder 3"/>
          <p:cNvSpPr>
            <a:spLocks noGrp="1"/>
          </p:cNvSpPr>
          <p:nvPr>
            <p:ph type="body" sz="quarter" idx="30" hasCustomPrompt="1"/>
          </p:nvPr>
        </p:nvSpPr>
        <p:spPr>
          <a:xfrm>
            <a:off x="35147249" y="17198740"/>
            <a:ext cx="8272463"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29" name="Text Placeholder 3"/>
          <p:cNvSpPr>
            <a:spLocks noGrp="1"/>
          </p:cNvSpPr>
          <p:nvPr>
            <p:ph type="body" sz="quarter" idx="96" hasCustomPrompt="1"/>
          </p:nvPr>
        </p:nvSpPr>
        <p:spPr>
          <a:xfrm>
            <a:off x="474663" y="17198740"/>
            <a:ext cx="8271345"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0" name="Text Placeholder 3"/>
          <p:cNvSpPr>
            <a:spLocks noGrp="1"/>
          </p:cNvSpPr>
          <p:nvPr>
            <p:ph type="body" sz="quarter" idx="150" hasCustomPrompt="1"/>
          </p:nvPr>
        </p:nvSpPr>
        <p:spPr>
          <a:xfrm>
            <a:off x="26483113" y="4080703"/>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1" name="Text Placeholder 5"/>
          <p:cNvSpPr>
            <a:spLocks noGrp="1"/>
          </p:cNvSpPr>
          <p:nvPr>
            <p:ph type="body" sz="quarter" idx="151" hasCustomPrompt="1"/>
          </p:nvPr>
        </p:nvSpPr>
        <p:spPr>
          <a:xfrm>
            <a:off x="26483113"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2" name="Text Placeholder 3"/>
          <p:cNvSpPr>
            <a:spLocks noGrp="1"/>
          </p:cNvSpPr>
          <p:nvPr>
            <p:ph type="body" sz="quarter" idx="152" hasCustomPrompt="1"/>
          </p:nvPr>
        </p:nvSpPr>
        <p:spPr>
          <a:xfrm>
            <a:off x="9153032" y="4080703"/>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3" name="Text Placeholder 5"/>
          <p:cNvSpPr>
            <a:spLocks noGrp="1"/>
          </p:cNvSpPr>
          <p:nvPr>
            <p:ph type="body" sz="quarter" idx="153" hasCustomPrompt="1"/>
          </p:nvPr>
        </p:nvSpPr>
        <p:spPr>
          <a:xfrm>
            <a:off x="9154839" y="3476784"/>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4" name="Text Placeholder 3"/>
          <p:cNvSpPr>
            <a:spLocks noGrp="1"/>
          </p:cNvSpPr>
          <p:nvPr>
            <p:ph type="body" sz="quarter" idx="154" hasCustomPrompt="1"/>
          </p:nvPr>
        </p:nvSpPr>
        <p:spPr>
          <a:xfrm>
            <a:off x="17807726"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5" name="Text Placeholder 5"/>
          <p:cNvSpPr>
            <a:spLocks noGrp="1"/>
          </p:cNvSpPr>
          <p:nvPr>
            <p:ph type="body" sz="quarter" idx="155" hasCustomPrompt="1"/>
          </p:nvPr>
        </p:nvSpPr>
        <p:spPr>
          <a:xfrm>
            <a:off x="17807726"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6" name="Text Placeholder 3"/>
          <p:cNvSpPr>
            <a:spLocks noGrp="1"/>
          </p:cNvSpPr>
          <p:nvPr>
            <p:ph type="body" sz="quarter" idx="156" hasCustomPrompt="1"/>
          </p:nvPr>
        </p:nvSpPr>
        <p:spPr>
          <a:xfrm>
            <a:off x="26462419"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7" name="Text Placeholder 5"/>
          <p:cNvSpPr>
            <a:spLocks noGrp="1"/>
          </p:cNvSpPr>
          <p:nvPr>
            <p:ph type="body" sz="quarter" idx="157" hasCustomPrompt="1"/>
          </p:nvPr>
        </p:nvSpPr>
        <p:spPr>
          <a:xfrm>
            <a:off x="26462419"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138" name="Text Placeholder 3"/>
          <p:cNvSpPr>
            <a:spLocks noGrp="1"/>
          </p:cNvSpPr>
          <p:nvPr>
            <p:ph type="body" sz="quarter" idx="158" hasCustomPrompt="1"/>
          </p:nvPr>
        </p:nvSpPr>
        <p:spPr>
          <a:xfrm>
            <a:off x="9153032" y="13326006"/>
            <a:ext cx="8274926" cy="492443"/>
          </a:xfrm>
          <a:prstGeom prst="rect">
            <a:avLst/>
          </a:prstGeom>
        </p:spPr>
        <p:txBody>
          <a:bodyPr wrap="square" lIns="91440" tIns="91440" rIns="91440" bIns="91440">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273565" indent="-489833">
              <a:defRPr sz="2100">
                <a:latin typeface="Trebuchet MS" pitchFamily="34" charset="0"/>
              </a:defRPr>
            </a:lvl2pPr>
            <a:lvl3pPr marL="1763397" indent="-489833">
              <a:defRPr sz="2100">
                <a:latin typeface="Trebuchet MS" pitchFamily="34" charset="0"/>
              </a:defRPr>
            </a:lvl3pPr>
            <a:lvl4pPr marL="2302214" indent="-538817">
              <a:defRPr sz="2100">
                <a:latin typeface="Trebuchet MS" pitchFamily="34" charset="0"/>
              </a:defRPr>
            </a:lvl4pPr>
            <a:lvl5pPr marL="2694080" indent="-391866">
              <a:defRPr sz="2100">
                <a:latin typeface="Trebuchet MS" pitchFamily="34" charset="0"/>
              </a:defRPr>
            </a:lvl5pPr>
          </a:lstStyle>
          <a:p>
            <a:pPr lvl="0"/>
            <a:r>
              <a:rPr lang="en-US" dirty="0"/>
              <a:t>Type in or paste your text here</a:t>
            </a:r>
          </a:p>
        </p:txBody>
      </p:sp>
      <p:sp>
        <p:nvSpPr>
          <p:cNvPr id="139" name="Text Placeholder 5"/>
          <p:cNvSpPr>
            <a:spLocks noGrp="1"/>
          </p:cNvSpPr>
          <p:nvPr>
            <p:ph type="body" sz="quarter" idx="159" hasCustomPrompt="1"/>
          </p:nvPr>
        </p:nvSpPr>
        <p:spPr>
          <a:xfrm>
            <a:off x="9153032" y="12736839"/>
            <a:ext cx="8274926" cy="589166"/>
          </a:xfrm>
          <a:prstGeom prst="rect">
            <a:avLst/>
          </a:prstGeom>
          <a:noFill/>
        </p:spPr>
        <p:txBody>
          <a:bodyPr wrap="square" lIns="78374" tIns="78374" rIns="78374" bIns="78374" anchor="ctr" anchorCtr="0">
            <a:spAutoFit/>
          </a:bodyPr>
          <a:lstStyle>
            <a:lvl1pPr marL="0" indent="0" algn="ctr">
              <a:buNone/>
              <a:defRPr sz="2800" b="1" u="sng" baseline="0">
                <a:solidFill>
                  <a:schemeClr val="accent5">
                    <a:lumMod val="50000"/>
                  </a:schemeClr>
                </a:solidFill>
              </a:defRPr>
            </a:lvl1pPr>
          </a:lstStyle>
          <a:p>
            <a:pPr lvl="0"/>
            <a:r>
              <a:rPr lang="en-US" dirty="0"/>
              <a:t>(click to edit)  RESULTS</a:t>
            </a:r>
          </a:p>
        </p:txBody>
      </p:sp>
      <p:sp>
        <p:nvSpPr>
          <p:cNvPr id="82" name="Text Placeholder 76"/>
          <p:cNvSpPr>
            <a:spLocks noGrp="1"/>
          </p:cNvSpPr>
          <p:nvPr>
            <p:ph type="body" sz="quarter" idx="171" hasCustomPrompt="1"/>
          </p:nvPr>
        </p:nvSpPr>
        <p:spPr>
          <a:xfrm>
            <a:off x="5225143" y="1464829"/>
            <a:ext cx="33440914" cy="963989"/>
          </a:xfrm>
          <a:prstGeom prst="rect">
            <a:avLst/>
          </a:prstGeom>
        </p:spPr>
        <p:txBody>
          <a:bodyPr>
            <a:normAutofit/>
          </a:bodyPr>
          <a:lstStyle>
            <a:lvl1pPr marL="0" indent="0" algn="ctr">
              <a:buFontTx/>
              <a:buNone/>
              <a:defRPr sz="48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3" name="Text Placeholder 76"/>
          <p:cNvSpPr>
            <a:spLocks noGrp="1"/>
          </p:cNvSpPr>
          <p:nvPr>
            <p:ph type="body" sz="quarter" idx="195" hasCustomPrompt="1"/>
          </p:nvPr>
        </p:nvSpPr>
        <p:spPr>
          <a:xfrm>
            <a:off x="5225143" y="2428819"/>
            <a:ext cx="33440914" cy="634555"/>
          </a:xfrm>
          <a:prstGeom prst="rect">
            <a:avLst/>
          </a:prstGeom>
        </p:spPr>
        <p:txBody>
          <a:bodyPr>
            <a:normAutofit/>
          </a:bodyPr>
          <a:lstStyle>
            <a:lvl1pPr marL="0" indent="0" algn="ctr">
              <a:buFontTx/>
              <a:buNone/>
              <a:defRPr sz="3600">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4" name="Text Placeholder 76"/>
          <p:cNvSpPr>
            <a:spLocks noGrp="1"/>
          </p:cNvSpPr>
          <p:nvPr>
            <p:ph type="body" sz="quarter" idx="196" hasCustomPrompt="1"/>
          </p:nvPr>
        </p:nvSpPr>
        <p:spPr>
          <a:xfrm>
            <a:off x="5225143" y="180134"/>
            <a:ext cx="33440914" cy="1284696"/>
          </a:xfrm>
          <a:prstGeom prst="rect">
            <a:avLst/>
          </a:prstGeom>
        </p:spPr>
        <p:txBody>
          <a:bodyPr>
            <a:normAutofit/>
          </a:bodyPr>
          <a:lstStyle>
            <a:lvl1pPr marL="0" indent="0" algn="ctr">
              <a:buFontTx/>
              <a:buNone/>
              <a:defRPr sz="6000" b="1">
                <a:solidFill>
                  <a:schemeClr val="accent5">
                    <a:lumMod val="50000"/>
                  </a:schemeClr>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29" name="TextBox 28"/>
          <p:cNvSpPr txBox="1"/>
          <p:nvPr userDrawn="1"/>
        </p:nvSpPr>
        <p:spPr>
          <a:xfrm>
            <a:off x="16679917" y="7882759"/>
            <a:ext cx="3626069" cy="400110"/>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876F8FBE-81CD-7542-B2E5-7AD065A6D084}"/>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14" name="Group 13">
            <a:extLst>
              <a:ext uri="{FF2B5EF4-FFF2-40B4-BE49-F238E27FC236}">
                <a16:creationId xmlns:a16="http://schemas.microsoft.com/office/drawing/2014/main" id="{5790E487-AB62-3E45-8728-EDD3FA6EE8C0}"/>
              </a:ext>
            </a:extLst>
          </p:cNvPr>
          <p:cNvGrpSpPr/>
          <p:nvPr userDrawn="1"/>
        </p:nvGrpSpPr>
        <p:grpSpPr>
          <a:xfrm>
            <a:off x="-109728" y="0"/>
            <a:ext cx="44000928" cy="22182666"/>
            <a:chOff x="-240468" y="-135465"/>
            <a:chExt cx="44332961" cy="22182666"/>
          </a:xfrm>
        </p:grpSpPr>
        <p:sp>
          <p:nvSpPr>
            <p:cNvPr id="15" name="Freeform 14">
              <a:extLst>
                <a:ext uri="{FF2B5EF4-FFF2-40B4-BE49-F238E27FC236}">
                  <a16:creationId xmlns:a16="http://schemas.microsoft.com/office/drawing/2014/main" id="{B9EB4C28-D7C1-C140-8D4F-1E7B9AC72CFF}"/>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5DFE08AB-BB47-5C4C-81B3-D442548F5EA0}"/>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0F36EDA4-7E17-CC49-A9F2-92DC2E1F2047}"/>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4">
              <a:extLst>
                <a:ext uri="{FF2B5EF4-FFF2-40B4-BE49-F238E27FC236}">
                  <a16:creationId xmlns:a16="http://schemas.microsoft.com/office/drawing/2014/main" id="{2F9BBBBE-FF01-C440-BD8D-BA4D1EC62E20}"/>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9" name="Table 8">
            <a:extLst>
              <a:ext uri="{FF2B5EF4-FFF2-40B4-BE49-F238E27FC236}">
                <a16:creationId xmlns:a16="http://schemas.microsoft.com/office/drawing/2014/main" id="{D7021976-4C12-9244-B0A7-C6627F1BE96B}"/>
              </a:ext>
            </a:extLst>
          </p:cNvPr>
          <p:cNvGraphicFramePr>
            <a:graphicFrameLocks noGrp="1"/>
          </p:cNvGraphicFramePr>
          <p:nvPr userDrawn="1">
            <p:extLst>
              <p:ext uri="{D42A27DB-BD31-4B8C-83A1-F6EECF244321}">
                <p14:modId xmlns:p14="http://schemas.microsoft.com/office/powerpoint/2010/main" val="2532331061"/>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867566">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2" r:id="rId1"/>
  </p:sldLayoutIdLst>
  <p:hf hdr="0" ftr="0" dt="0"/>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49FABFB-0045-1A47-9440-92F9FA03E861}"/>
              </a:ext>
            </a:extLst>
          </p:cNvPr>
          <p:cNvGrpSpPr/>
          <p:nvPr userDrawn="1"/>
        </p:nvGrpSpPr>
        <p:grpSpPr>
          <a:xfrm>
            <a:off x="-109728" y="0"/>
            <a:ext cx="44000928" cy="22182666"/>
            <a:chOff x="-240468" y="-135465"/>
            <a:chExt cx="44332961" cy="22182666"/>
          </a:xfrm>
        </p:grpSpPr>
        <p:sp>
          <p:nvSpPr>
            <p:cNvPr id="42" name="Freeform 41"/>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42"/>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Box 14"/>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spTree>
    <p:extLst>
      <p:ext uri="{BB962C8B-B14F-4D97-AF65-F5344CB8AC3E}">
        <p14:creationId xmlns:p14="http://schemas.microsoft.com/office/powerpoint/2010/main" val="3788426201"/>
      </p:ext>
    </p:extLst>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A2C208C9-A97A-C74F-B0CF-AD2F86A5938E}"/>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14" name="Group 13">
            <a:extLst>
              <a:ext uri="{FF2B5EF4-FFF2-40B4-BE49-F238E27FC236}">
                <a16:creationId xmlns:a16="http://schemas.microsoft.com/office/drawing/2014/main" id="{6A5626EF-E62C-E44C-BDB3-5F0869BE457B}"/>
              </a:ext>
            </a:extLst>
          </p:cNvPr>
          <p:cNvGrpSpPr/>
          <p:nvPr userDrawn="1"/>
        </p:nvGrpSpPr>
        <p:grpSpPr>
          <a:xfrm>
            <a:off x="-109728" y="0"/>
            <a:ext cx="44000928" cy="22182666"/>
            <a:chOff x="-240468" y="-135465"/>
            <a:chExt cx="44332961" cy="22182666"/>
          </a:xfrm>
        </p:grpSpPr>
        <p:sp>
          <p:nvSpPr>
            <p:cNvPr id="15" name="Freeform 14">
              <a:extLst>
                <a:ext uri="{FF2B5EF4-FFF2-40B4-BE49-F238E27FC236}">
                  <a16:creationId xmlns:a16="http://schemas.microsoft.com/office/drawing/2014/main" id="{C98688AA-729A-414F-872B-0E04A31F54C7}"/>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15">
              <a:extLst>
                <a:ext uri="{FF2B5EF4-FFF2-40B4-BE49-F238E27FC236}">
                  <a16:creationId xmlns:a16="http://schemas.microsoft.com/office/drawing/2014/main" id="{9624A12D-7862-CF41-962E-ABDAA157E524}"/>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a:extLst>
                <a:ext uri="{FF2B5EF4-FFF2-40B4-BE49-F238E27FC236}">
                  <a16:creationId xmlns:a16="http://schemas.microsoft.com/office/drawing/2014/main" id="{4671618B-F76C-4F45-95F7-9537A74DCC8A}"/>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Box 14">
              <a:extLst>
                <a:ext uri="{FF2B5EF4-FFF2-40B4-BE49-F238E27FC236}">
                  <a16:creationId xmlns:a16="http://schemas.microsoft.com/office/drawing/2014/main" id="{2F866854-0E65-0A4F-B6D7-87A7324EFCC4}"/>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9" name="Table 8">
            <a:extLst>
              <a:ext uri="{FF2B5EF4-FFF2-40B4-BE49-F238E27FC236}">
                <a16:creationId xmlns:a16="http://schemas.microsoft.com/office/drawing/2014/main" id="{318A1A59-F3E4-2147-AEB4-FA4EBA5710D7}"/>
              </a:ext>
            </a:extLst>
          </p:cNvPr>
          <p:cNvGraphicFramePr>
            <a:graphicFrameLocks noGrp="1"/>
          </p:cNvGraphicFramePr>
          <p:nvPr userDrawn="1">
            <p:extLst>
              <p:ext uri="{D42A27DB-BD31-4B8C-83A1-F6EECF244321}">
                <p14:modId xmlns:p14="http://schemas.microsoft.com/office/powerpoint/2010/main" val="2393565542"/>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308172766"/>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DC1F1DA6-D1B2-0941-B24C-FE259D74FC19}"/>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9" name="Group 8">
            <a:extLst>
              <a:ext uri="{FF2B5EF4-FFF2-40B4-BE49-F238E27FC236}">
                <a16:creationId xmlns:a16="http://schemas.microsoft.com/office/drawing/2014/main" id="{0CE36D44-8197-054D-887E-35F0AD87B539}"/>
              </a:ext>
            </a:extLst>
          </p:cNvPr>
          <p:cNvGrpSpPr/>
          <p:nvPr userDrawn="1"/>
        </p:nvGrpSpPr>
        <p:grpSpPr>
          <a:xfrm>
            <a:off x="-109728" y="0"/>
            <a:ext cx="44000928" cy="22182666"/>
            <a:chOff x="-240468" y="-135465"/>
            <a:chExt cx="44332961" cy="22182666"/>
          </a:xfrm>
        </p:grpSpPr>
        <p:sp>
          <p:nvSpPr>
            <p:cNvPr id="10" name="Freeform 9">
              <a:extLst>
                <a:ext uri="{FF2B5EF4-FFF2-40B4-BE49-F238E27FC236}">
                  <a16:creationId xmlns:a16="http://schemas.microsoft.com/office/drawing/2014/main" id="{C6BF8AAF-3603-4B4E-ABE7-FE84BD2ADB3F}"/>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79151515-2B65-9749-9EF5-1B43C7847EC1}"/>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40B09950-B119-7347-9148-9119433C9A95}"/>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4">
              <a:extLst>
                <a:ext uri="{FF2B5EF4-FFF2-40B4-BE49-F238E27FC236}">
                  <a16:creationId xmlns:a16="http://schemas.microsoft.com/office/drawing/2014/main" id="{43D8E451-465D-0045-9D21-2558BAD90D5E}"/>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14" name="Table 13">
            <a:extLst>
              <a:ext uri="{FF2B5EF4-FFF2-40B4-BE49-F238E27FC236}">
                <a16:creationId xmlns:a16="http://schemas.microsoft.com/office/drawing/2014/main" id="{8FDA630A-7543-7743-A87E-8B36EE74EA69}"/>
              </a:ext>
            </a:extLst>
          </p:cNvPr>
          <p:cNvGraphicFramePr>
            <a:graphicFrameLocks noGrp="1"/>
          </p:cNvGraphicFramePr>
          <p:nvPr userDrawn="1">
            <p:extLst>
              <p:ext uri="{D42A27DB-BD31-4B8C-83A1-F6EECF244321}">
                <p14:modId xmlns:p14="http://schemas.microsoft.com/office/powerpoint/2010/main" val="2649603405"/>
              </p:ext>
            </p:extLst>
          </p:nvPr>
        </p:nvGraphicFramePr>
        <p:xfrm>
          <a:off x="44086271" y="0"/>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6" name="Table 35">
            <a:extLst>
              <a:ext uri="{FF2B5EF4-FFF2-40B4-BE49-F238E27FC236}">
                <a16:creationId xmlns:a16="http://schemas.microsoft.com/office/drawing/2014/main" id="{D98007CE-863E-864E-839D-14E721E7B9F5}"/>
              </a:ext>
            </a:extLst>
          </p:cNvPr>
          <p:cNvGraphicFramePr>
            <a:graphicFrameLocks noGrp="1"/>
          </p:cNvGraphicFramePr>
          <p:nvPr userDrawn="1">
            <p:extLst>
              <p:ext uri="{D42A27DB-BD31-4B8C-83A1-F6EECF244321}">
                <p14:modId xmlns:p14="http://schemas.microsoft.com/office/powerpoint/2010/main" val="442666677"/>
              </p:ext>
            </p:extLst>
          </p:nvPr>
        </p:nvGraphicFramePr>
        <p:xfrm>
          <a:off x="-6404644" y="23446"/>
          <a:ext cx="6099844" cy="21945600"/>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849594">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400" b="0" spc="600" dirty="0">
                          <a:solidFill>
                            <a:srgbClr val="1F3A4E"/>
                          </a:solidFill>
                          <a:latin typeface="Arial Black" panose="020B0A04020102020204" pitchFamily="34" charset="0"/>
                        </a:rPr>
                        <a:t>QUICK START GUIDE</a:t>
                      </a:r>
                      <a:br>
                        <a:rPr lang="en-US" sz="2400" b="0" spc="600" dirty="0">
                          <a:solidFill>
                            <a:srgbClr val="1F3A4E"/>
                          </a:solidFill>
                          <a:latin typeface="Arial Black" panose="020B0A04020102020204" pitchFamily="34" charset="0"/>
                        </a:rPr>
                      </a:br>
                      <a:r>
                        <a:rPr lang="en-US" sz="1800" b="1" spc="0" dirty="0">
                          <a:solidFill>
                            <a:srgbClr val="FF0000"/>
                          </a:solidFill>
                          <a:latin typeface="Trebuchet MS" pitchFamily="34" charset="0"/>
                        </a:rPr>
                        <a:t>(THIS SIDEBAR WILL NOT PRINT)</a:t>
                      </a:r>
                      <a:endParaRPr lang="en-US" sz="2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611714">
                <a:tc gridSpan="2">
                  <a:txBody>
                    <a:bodyPr/>
                    <a:lstStyle/>
                    <a:p>
                      <a:pPr defTabSz="3765639"/>
                      <a:r>
                        <a:rPr lang="en-US" sz="1400" i="0" dirty="0">
                          <a:solidFill>
                            <a:srgbClr val="D9D9D9"/>
                          </a:solidFill>
                          <a:latin typeface="Arial"/>
                          <a:cs typeface="Arial"/>
                        </a:rPr>
                        <a:t>This PowerPoint template produces a </a:t>
                      </a:r>
                      <a:r>
                        <a:rPr lang="en-US" sz="1400" b="1" i="0" dirty="0">
                          <a:solidFill>
                            <a:srgbClr val="FFC000"/>
                          </a:solidFill>
                          <a:latin typeface="Arial"/>
                          <a:cs typeface="Arial"/>
                        </a:rPr>
                        <a:t>48x96”</a:t>
                      </a:r>
                      <a:r>
                        <a:rPr lang="en-US" sz="1400" i="0" dirty="0">
                          <a:solidFill>
                            <a:srgbClr val="FFC000"/>
                          </a:solidFill>
                          <a:latin typeface="Arial"/>
                          <a:cs typeface="Arial"/>
                        </a:rPr>
                        <a:t> </a:t>
                      </a:r>
                      <a:r>
                        <a:rPr lang="en-US" sz="14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the  </a:t>
                      </a:r>
                      <a:r>
                        <a:rPr lang="en-US" sz="1400" i="0" dirty="0">
                          <a:solidFill>
                            <a:srgbClr val="FFC000"/>
                          </a:solidFill>
                          <a:latin typeface="Arial"/>
                          <a:cs typeface="Arial"/>
                        </a:rPr>
                        <a:t>HELP DESK</a:t>
                      </a:r>
                      <a:r>
                        <a:rPr lang="en-US" sz="1400" i="0" baseline="0" dirty="0">
                          <a:solidFill>
                            <a:srgbClr val="D9D9D9"/>
                          </a:solidFill>
                          <a:latin typeface="Arial"/>
                          <a:cs typeface="Arial"/>
                        </a:rPr>
                        <a:t> </a:t>
                      </a:r>
                      <a:r>
                        <a:rPr lang="en-US" sz="1400" i="0" dirty="0">
                          <a:solidFill>
                            <a:srgbClr val="D9D9D9"/>
                          </a:solidFill>
                          <a:latin typeface="Arial"/>
                          <a:cs typeface="Arial"/>
                        </a:rPr>
                        <a:t>tab.</a:t>
                      </a:r>
                    </a:p>
                    <a:p>
                      <a:pPr defTabSz="3765639"/>
                      <a:endParaRPr lang="en-US" sz="1400" i="0" dirty="0">
                        <a:solidFill>
                          <a:srgbClr val="D9D9D9"/>
                        </a:solidFill>
                        <a:latin typeface="Arial"/>
                        <a:cs typeface="Arial"/>
                      </a:endParaRPr>
                    </a:p>
                    <a:p>
                      <a:pPr defTabSz="3765639"/>
                      <a:r>
                        <a:rPr lang="en-US" sz="1400" i="0" dirty="0">
                          <a:solidFill>
                            <a:srgbClr val="D9D9D9"/>
                          </a:solidFill>
                          <a:latin typeface="Arial"/>
                          <a:cs typeface="Arial"/>
                        </a:rPr>
                        <a:t>To print your poster using our same-day professional printing service, go online to </a:t>
                      </a:r>
                      <a:r>
                        <a:rPr lang="en-US" sz="1400" i="0" dirty="0" err="1">
                          <a:solidFill>
                            <a:srgbClr val="FFC000"/>
                          </a:solidFill>
                          <a:latin typeface="Arial"/>
                          <a:cs typeface="Arial"/>
                        </a:rPr>
                        <a:t>PosterPresentations.com</a:t>
                      </a:r>
                      <a:r>
                        <a:rPr lang="en-US" sz="1400" i="0" dirty="0">
                          <a:solidFill>
                            <a:srgbClr val="D9D9D9"/>
                          </a:solidFill>
                          <a:latin typeface="Arial"/>
                          <a:cs typeface="Arial"/>
                        </a:rPr>
                        <a:t> and click on "</a:t>
                      </a:r>
                      <a:r>
                        <a:rPr lang="en-US" sz="1400" i="0" dirty="0">
                          <a:solidFill>
                            <a:srgbClr val="FFC000"/>
                          </a:solidFill>
                          <a:latin typeface="Arial"/>
                          <a:cs typeface="Arial"/>
                        </a:rPr>
                        <a:t>Order your poster</a:t>
                      </a:r>
                      <a:r>
                        <a:rPr lang="en-US" sz="1400" i="0" dirty="0">
                          <a:solidFill>
                            <a:srgbClr val="D9D9D9"/>
                          </a:solidFill>
                          <a:latin typeface="Arial"/>
                          <a:cs typeface="Arial"/>
                        </a:rPr>
                        <a:t>".</a:t>
                      </a:r>
                      <a:endParaRPr lang="en-US" sz="14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3115177">
                <a:tc>
                  <a:txBody>
                    <a:bodyPr/>
                    <a:lstStyle/>
                    <a:p>
                      <a:pPr algn="ctr"/>
                      <a:endParaRPr lang="en-US" sz="1400" dirty="0">
                        <a:solidFill>
                          <a:srgbClr val="1F3A4E"/>
                        </a:solidFill>
                      </a:endParaRPr>
                    </a:p>
                    <a:p>
                      <a:pPr algn="ctr"/>
                      <a:endParaRPr lang="en-US" sz="1400" dirty="0">
                        <a:solidFill>
                          <a:srgbClr val="1F3A4E"/>
                        </a:solidFill>
                      </a:endParaRPr>
                    </a:p>
                    <a:p>
                      <a:pPr algn="ctr"/>
                      <a:r>
                        <a:rPr lang="en-US" sz="1400" dirty="0">
                          <a:solidFill>
                            <a:schemeClr val="bg1"/>
                          </a:solidFill>
                          <a:latin typeface="Arial" panose="020B0604020202020204" pitchFamily="34" charset="0"/>
                          <a:cs typeface="Arial" panose="020B0604020202020204" pitchFamily="34" charset="0"/>
                        </a:rPr>
                        <a:t>This is a template for a</a:t>
                      </a:r>
                    </a:p>
                    <a:p>
                      <a:pPr algn="ctr"/>
                      <a:r>
                        <a:rPr lang="en-US" sz="1400" dirty="0">
                          <a:solidFill>
                            <a:schemeClr val="bg1"/>
                          </a:solidFill>
                          <a:latin typeface="Arial" panose="020B0604020202020204" pitchFamily="34" charset="0"/>
                          <a:cs typeface="Arial" panose="020B0604020202020204" pitchFamily="34" charset="0"/>
                        </a:rPr>
                        <a:t>presentation poster </a:t>
                      </a:r>
                      <a:br>
                        <a:rPr lang="en-US" sz="1400" dirty="0">
                          <a:solidFill>
                            <a:schemeClr val="bg1"/>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48 inches tall</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by</a:t>
                      </a:r>
                      <a:br>
                        <a:rPr lang="en-US" sz="2400" b="1" dirty="0">
                          <a:solidFill>
                            <a:srgbClr val="FFC000"/>
                          </a:solidFill>
                          <a:latin typeface="Arial" panose="020B0604020202020204" pitchFamily="34" charset="0"/>
                          <a:cs typeface="Arial" panose="020B0604020202020204" pitchFamily="34" charset="0"/>
                        </a:rPr>
                      </a:br>
                      <a:r>
                        <a:rPr lang="en-US" sz="2400" b="1" dirty="0">
                          <a:solidFill>
                            <a:srgbClr val="FFC000"/>
                          </a:solidFill>
                          <a:latin typeface="Arial" panose="020B0604020202020204" pitchFamily="34" charset="0"/>
                          <a:cs typeface="Arial" panose="020B0604020202020204" pitchFamily="34" charset="0"/>
                        </a:rPr>
                        <a:t>96 inches wide</a:t>
                      </a:r>
                      <a:r>
                        <a:rPr lang="en-US" sz="1400" dirty="0">
                          <a:solidFill>
                            <a:schemeClr val="bg1"/>
                          </a:solidFill>
                          <a:latin typeface="Arial" panose="020B0604020202020204" pitchFamily="34" charset="0"/>
                          <a:cs typeface="Arial" panose="020B0604020202020204" pitchFamily="34" charset="0"/>
                        </a:rPr>
                        <a:t/>
                      </a:r>
                      <a:br>
                        <a:rPr lang="en-US" sz="1400" dirty="0">
                          <a:solidFill>
                            <a:schemeClr val="bg1"/>
                          </a:solidFill>
                          <a:latin typeface="Arial" panose="020B0604020202020204" pitchFamily="34" charset="0"/>
                          <a:cs typeface="Arial" panose="020B0604020202020204" pitchFamily="34" charset="0"/>
                        </a:rPr>
                      </a:br>
                      <a:endParaRPr lang="en-US" sz="14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Important: </a:t>
                      </a:r>
                      <a:br>
                        <a:rPr lang="en-US" sz="1600" b="1" baseline="0" dirty="0">
                          <a:solidFill>
                            <a:srgbClr val="FFC000"/>
                          </a:solidFill>
                          <a:latin typeface="Arial" panose="020B0604020202020204" pitchFamily="34" charset="0"/>
                          <a:cs typeface="Arial" panose="020B0604020202020204" pitchFamily="34" charset="0"/>
                        </a:rPr>
                      </a:br>
                      <a:r>
                        <a:rPr lang="en-US" sz="1600" b="1" baseline="0" dirty="0">
                          <a:solidFill>
                            <a:srgbClr val="FFC000"/>
                          </a:solidFill>
                          <a:latin typeface="Arial" panose="020B0604020202020204" pitchFamily="34" charset="0"/>
                          <a:cs typeface="Arial" panose="020B0604020202020204" pitchFamily="34" charset="0"/>
                        </a:rPr>
                        <a:t>Check the template size</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24 tall x 48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42 tall x 84 wide</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36 tall x 72 wide</a:t>
                      </a:r>
                    </a:p>
                  </a:txBody>
                  <a:tcPr marL="182880" marT="137160">
                    <a:solidFill>
                      <a:srgbClr val="010101"/>
                    </a:solidFill>
                  </a:tcPr>
                </a:tc>
                <a:extLst>
                  <a:ext uri="{0D108BD9-81ED-4DB2-BD59-A6C34878D82A}">
                    <a16:rowId xmlns:a16="http://schemas.microsoft.com/office/drawing/2014/main" val="10008"/>
                  </a:ext>
                </a:extLst>
              </a:tr>
              <a:tr h="3052245">
                <a:tc>
                  <a:txBody>
                    <a:bodyPr/>
                    <a:lstStyle/>
                    <a:p>
                      <a:endParaRPr lang="en-US" sz="1400" dirty="0">
                        <a:solidFill>
                          <a:srgbClr val="1F3A4E"/>
                        </a:solidFill>
                      </a:endParaRPr>
                    </a:p>
                  </a:txBody>
                  <a:tcPr>
                    <a:blipFill rotWithShape="1">
                      <a:blip r:embed="rId3"/>
                      <a:stretch>
                        <a:fillRect/>
                      </a:stretch>
                    </a:blipFill>
                  </a:tcPr>
                </a:tc>
                <a:tc>
                  <a:txBody>
                    <a:bodyPr/>
                    <a:lstStyle/>
                    <a:p>
                      <a:pPr algn="l"/>
                      <a:r>
                        <a:rPr lang="en-US" sz="1600" b="1" baseline="0" dirty="0">
                          <a:solidFill>
                            <a:srgbClr val="FFC000"/>
                          </a:solidFill>
                          <a:latin typeface="Arial" panose="020B0604020202020204" pitchFamily="34" charset="0"/>
                          <a:cs typeface="Arial" panose="020B0604020202020204" pitchFamily="34" charset="0"/>
                        </a:rPr>
                        <a:t>How to </a:t>
                      </a:r>
                      <a:r>
                        <a:rPr lang="en-US" sz="2800" b="1" baseline="0" dirty="0">
                          <a:solidFill>
                            <a:srgbClr val="FFC000"/>
                          </a:solidFill>
                          <a:latin typeface="Arial" panose="020B0604020202020204" pitchFamily="34" charset="0"/>
                          <a:cs typeface="Arial" panose="020B0604020202020204" pitchFamily="34" charset="0"/>
                        </a:rPr>
                        <a:t>Zoom in </a:t>
                      </a:r>
                      <a:r>
                        <a:rPr lang="en-US" sz="1600" b="1" baseline="0" dirty="0">
                          <a:solidFill>
                            <a:srgbClr val="FFC000"/>
                          </a:solidFill>
                          <a:latin typeface="Arial" panose="020B0604020202020204" pitchFamily="34" charset="0"/>
                          <a:cs typeface="Arial" panose="020B0604020202020204" pitchFamily="34" charset="0"/>
                        </a:rPr>
                        <a:t>and </a:t>
                      </a:r>
                      <a:r>
                        <a:rPr lang="en-US" sz="1200" b="1" baseline="0" dirty="0">
                          <a:solidFill>
                            <a:srgbClr val="FFC000"/>
                          </a:solidFill>
                          <a:latin typeface="Arial" panose="020B0604020202020204" pitchFamily="34" charset="0"/>
                          <a:cs typeface="Arial" panose="020B0604020202020204" pitchFamily="34" charset="0"/>
                        </a:rPr>
                        <a:t>out</a:t>
                      </a:r>
                      <a:endParaRPr lang="en-US" sz="1600" b="1" baseline="0" dirty="0">
                        <a:solidFill>
                          <a:srgbClr val="FFC000"/>
                        </a:solidFill>
                        <a:latin typeface="Arial" panose="020B0604020202020204" pitchFamily="34" charset="0"/>
                        <a:cs typeface="Arial" panose="020B0604020202020204" pitchFamily="34" charset="0"/>
                      </a:endParaRPr>
                    </a:p>
                    <a:p>
                      <a:pPr algn="l"/>
                      <a:r>
                        <a:rPr lang="en-US" sz="14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1. </a:t>
                      </a:r>
                      <a:r>
                        <a:rPr lang="en-US" sz="14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400" b="0" baseline="0" dirty="0">
                          <a:solidFill>
                            <a:srgbClr val="D9D9D9"/>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2. </a:t>
                      </a:r>
                      <a:r>
                        <a:rPr lang="en-US" sz="14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447457">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600" b="1" baseline="0" dirty="0">
                          <a:solidFill>
                            <a:srgbClr val="FFC000"/>
                          </a:solidFill>
                          <a:latin typeface="Arial" panose="020B0604020202020204" pitchFamily="34" charset="0"/>
                          <a:cs typeface="Arial" panose="020B0604020202020204" pitchFamily="34" charset="0"/>
                        </a:rPr>
                        <a:t>Ruler and Guides</a:t>
                      </a:r>
                      <a:r>
                        <a:rPr lang="en-US" sz="1400" b="0" baseline="0" dirty="0">
                          <a:solidFill>
                            <a:srgbClr val="FFC000"/>
                          </a:solidFill>
                          <a:latin typeface="Arial" panose="020B0604020202020204" pitchFamily="34" charset="0"/>
                          <a:cs typeface="Arial" panose="020B0604020202020204" pitchFamily="34" charset="0"/>
                        </a:rPr>
                        <a:t/>
                      </a:r>
                      <a:br>
                        <a:rPr lang="en-US" sz="1400" b="0" baseline="0" dirty="0">
                          <a:solidFill>
                            <a:srgbClr val="FFC000"/>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2863446">
                <a:tc>
                  <a:txBody>
                    <a:bodyPr/>
                    <a:lstStyle/>
                    <a:p>
                      <a:endParaRPr lang="en-US" sz="1400" dirty="0">
                        <a:solidFill>
                          <a:srgbClr val="1F3A4E"/>
                        </a:solidFill>
                      </a:endParaRPr>
                    </a:p>
                  </a:txBody>
                  <a:tcPr>
                    <a:blipFill rotWithShape="1">
                      <a:blip r:embed="rId4"/>
                      <a:stretch>
                        <a:fillRect/>
                      </a:stretch>
                    </a:blipFill>
                  </a:tcPr>
                </a:tc>
                <a:tc>
                  <a:txBody>
                    <a:bodyPr/>
                    <a:lstStyle/>
                    <a:p>
                      <a:pPr marL="0" lvl="1" indent="0" algn="l" defTabSz="114300"/>
                      <a:r>
                        <a:rPr lang="en-US" sz="1600" b="1" baseline="0" dirty="0">
                          <a:solidFill>
                            <a:srgbClr val="FFC000"/>
                          </a:solidFill>
                          <a:latin typeface="Arial" panose="020B0604020202020204" pitchFamily="34" charset="0"/>
                          <a:cs typeface="Arial" panose="020B0604020202020204" pitchFamily="34" charset="0"/>
                        </a:rPr>
                        <a:t>Headers and text containers</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Click inside a section header to add its text.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r>
                        <a:rPr lang="en-US" sz="1400" b="0" baseline="0" dirty="0">
                          <a:solidFill>
                            <a:schemeClr val="bg1"/>
                          </a:solidFill>
                          <a:latin typeface="Arial" panose="020B0604020202020204" pitchFamily="34" charset="0"/>
                          <a:cs typeface="Arial" panose="020B0604020202020204" pitchFamily="34" charset="0"/>
                        </a:rPr>
                        <a:t/>
                      </a:r>
                      <a:br>
                        <a:rPr lang="en-US" sz="1400" b="0" baseline="0" dirty="0">
                          <a:solidFill>
                            <a:schemeClr val="bg1"/>
                          </a:solidFill>
                          <a:latin typeface="Arial" panose="020B0604020202020204" pitchFamily="34" charset="0"/>
                          <a:cs typeface="Arial" panose="020B0604020202020204" pitchFamily="34" charset="0"/>
                        </a:rPr>
                      </a:br>
                      <a:r>
                        <a:rPr lang="en-US" sz="1400" b="0" baseline="0" dirty="0">
                          <a:solidFill>
                            <a:srgbClr val="FFC000"/>
                          </a:solidFill>
                          <a:latin typeface="Arial" panose="020B0604020202020204" pitchFamily="34" charset="0"/>
                          <a:cs typeface="Arial" panose="020B0604020202020204" pitchFamily="34" charset="0"/>
                        </a:rPr>
                        <a:t>-</a:t>
                      </a:r>
                      <a:r>
                        <a:rPr lang="en-US" sz="1400" b="0" baseline="0" dirty="0">
                          <a:solidFill>
                            <a:schemeClr val="bg1"/>
                          </a:solidFill>
                          <a:latin typeface="Arial" panose="020B0604020202020204" pitchFamily="34" charset="0"/>
                          <a:cs typeface="Arial" panose="020B0604020202020204" pitchFamily="34" charset="0"/>
                        </a:rPr>
                        <a:t> </a:t>
                      </a:r>
                      <a:r>
                        <a:rPr lang="en-US" sz="14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2328517">
                <a:tc gridSpan="2">
                  <a:txBody>
                    <a:bodyPr/>
                    <a:lstStyle/>
                    <a:p>
                      <a:r>
                        <a:rPr lang="en-US" sz="1600" b="1" dirty="0">
                          <a:solidFill>
                            <a:srgbClr val="FFC000"/>
                          </a:solidFill>
                          <a:latin typeface="Arial" panose="020B0604020202020204" pitchFamily="34" charset="0"/>
                          <a:cs typeface="Arial" panose="020B0604020202020204" pitchFamily="34" charset="0"/>
                        </a:rPr>
                        <a:t>Adding content to the poster</a:t>
                      </a:r>
                    </a:p>
                    <a:p>
                      <a:r>
                        <a:rPr lang="en-US" sz="14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4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4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541856">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356088">
                <a:tc gridSpan="2">
                  <a:txBody>
                    <a:bodyPr/>
                    <a:lstStyle/>
                    <a:p>
                      <a:endParaRPr lang="en-US" sz="14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89468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6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4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88482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4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9" name="Group 8">
            <a:extLst>
              <a:ext uri="{FF2B5EF4-FFF2-40B4-BE49-F238E27FC236}">
                <a16:creationId xmlns:a16="http://schemas.microsoft.com/office/drawing/2014/main" id="{1D6C4CD6-D460-DC4E-AF09-4B0D8296E2F1}"/>
              </a:ext>
            </a:extLst>
          </p:cNvPr>
          <p:cNvGrpSpPr/>
          <p:nvPr userDrawn="1"/>
        </p:nvGrpSpPr>
        <p:grpSpPr>
          <a:xfrm>
            <a:off x="-109728" y="0"/>
            <a:ext cx="44000928" cy="22182666"/>
            <a:chOff x="-240468" y="-135465"/>
            <a:chExt cx="44332961" cy="22182666"/>
          </a:xfrm>
        </p:grpSpPr>
        <p:sp>
          <p:nvSpPr>
            <p:cNvPr id="10" name="Freeform 9">
              <a:extLst>
                <a:ext uri="{FF2B5EF4-FFF2-40B4-BE49-F238E27FC236}">
                  <a16:creationId xmlns:a16="http://schemas.microsoft.com/office/drawing/2014/main" id="{2F899D30-90A6-CB4A-8CDC-784DE7989AAB}"/>
                </a:ext>
              </a:extLst>
            </p:cNvPr>
            <p:cNvSpPr/>
            <p:nvPr userDrawn="1"/>
          </p:nvSpPr>
          <p:spPr>
            <a:xfrm>
              <a:off x="-168439" y="-123304"/>
              <a:ext cx="44260932" cy="22170504"/>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9E966EA-2208-5641-A6E5-8F1C897105D0}"/>
                </a:ext>
              </a:extLst>
            </p:cNvPr>
            <p:cNvSpPr/>
            <p:nvPr userDrawn="1"/>
          </p:nvSpPr>
          <p:spPr>
            <a:xfrm flipH="1" flipV="1">
              <a:off x="-168440" y="-123304"/>
              <a:ext cx="44260930" cy="22159096"/>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87B5C75E-7D12-2346-9B63-5C522C0485F5}"/>
                </a:ext>
              </a:extLst>
            </p:cNvPr>
            <p:cNvSpPr/>
            <p:nvPr userDrawn="1"/>
          </p:nvSpPr>
          <p:spPr>
            <a:xfrm>
              <a:off x="-240468" y="-135465"/>
              <a:ext cx="44332960" cy="22182666"/>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Box 14">
              <a:extLst>
                <a:ext uri="{FF2B5EF4-FFF2-40B4-BE49-F238E27FC236}">
                  <a16:creationId xmlns:a16="http://schemas.microsoft.com/office/drawing/2014/main" id="{683BD1FF-040A-9C4E-A165-935EDAA8F8E3}"/>
                </a:ext>
              </a:extLst>
            </p:cNvPr>
            <p:cNvSpPr txBox="1">
              <a:spLocks noChangeArrowheads="1"/>
            </p:cNvSpPr>
            <p:nvPr userDrawn="1"/>
          </p:nvSpPr>
          <p:spPr bwMode="auto">
            <a:xfrm>
              <a:off x="819153" y="21344269"/>
              <a:ext cx="2514600" cy="291981"/>
            </a:xfrm>
            <a:prstGeom prst="rect">
              <a:avLst/>
            </a:prstGeom>
            <a:noFill/>
            <a:ln w="9525">
              <a:noFill/>
              <a:miter lim="800000"/>
              <a:headEnd/>
              <a:tailEnd/>
            </a:ln>
            <a:effectLst/>
          </p:spPr>
          <p:txBody>
            <a:bodyPr lIns="78225" tIns="39105" rIns="78225" bIns="39105">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grpSp>
      <p:graphicFrame>
        <p:nvGraphicFramePr>
          <p:cNvPr id="14" name="Table 13">
            <a:extLst>
              <a:ext uri="{FF2B5EF4-FFF2-40B4-BE49-F238E27FC236}">
                <a16:creationId xmlns:a16="http://schemas.microsoft.com/office/drawing/2014/main" id="{72FB36FC-8A67-974B-A595-A7D5B45300F7}"/>
              </a:ext>
            </a:extLst>
          </p:cNvPr>
          <p:cNvGraphicFramePr>
            <a:graphicFrameLocks noGrp="1"/>
          </p:cNvGraphicFramePr>
          <p:nvPr userDrawn="1">
            <p:extLst>
              <p:ext uri="{D42A27DB-BD31-4B8C-83A1-F6EECF244321}">
                <p14:modId xmlns:p14="http://schemas.microsoft.com/office/powerpoint/2010/main" val="4200892806"/>
              </p:ext>
            </p:extLst>
          </p:nvPr>
        </p:nvGraphicFramePr>
        <p:xfrm>
          <a:off x="44086271" y="-51842"/>
          <a:ext cx="6103334" cy="22286349"/>
        </p:xfrm>
        <a:graphic>
          <a:graphicData uri="http://schemas.openxmlformats.org/drawingml/2006/table">
            <a:tbl>
              <a:tblPr firstRow="1" bandRow="1">
                <a:tableStyleId>{5C22544A-7EE6-4342-B048-85BDC9FD1C3A}</a:tableStyleId>
              </a:tblPr>
              <a:tblGrid>
                <a:gridCol w="290614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2988907">
                  <a:extLst>
                    <a:ext uri="{9D8B030D-6E8A-4147-A177-3AD203B41FA5}">
                      <a16:colId xmlns:a16="http://schemas.microsoft.com/office/drawing/2014/main" val="4164475170"/>
                    </a:ext>
                  </a:extLst>
                </a:gridCol>
              </a:tblGrid>
              <a:tr h="900223">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800" b="0" spc="600" dirty="0">
                          <a:solidFill>
                            <a:srgbClr val="1F3A4E"/>
                          </a:solidFill>
                          <a:latin typeface="Arial Black" panose="020B0A04020102020204" pitchFamily="34" charset="0"/>
                        </a:rPr>
                        <a:t>QUICK START GUIDE</a:t>
                      </a:r>
                      <a:br>
                        <a:rPr lang="en-US" sz="2800" b="0" spc="600" dirty="0">
                          <a:solidFill>
                            <a:srgbClr val="1F3A4E"/>
                          </a:solidFill>
                          <a:latin typeface="Arial Black" panose="020B0A04020102020204" pitchFamily="34" charset="0"/>
                        </a:rPr>
                      </a:br>
                      <a:r>
                        <a:rPr lang="en-US" sz="2000" b="1" spc="0" dirty="0">
                          <a:solidFill>
                            <a:srgbClr val="FF0000"/>
                          </a:solidFill>
                          <a:latin typeface="Trebuchet MS" pitchFamily="34" charset="0"/>
                        </a:rPr>
                        <a:t>(THIS SIDEBAR WILL NOT PRINT)</a:t>
                      </a:r>
                      <a:endParaRPr lang="en-US" sz="28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929866">
                <a:tc gridSpan="3">
                  <a:txBody>
                    <a:bodyPr/>
                    <a:lstStyle/>
                    <a:p>
                      <a:pPr algn="l"/>
                      <a:r>
                        <a:rPr lang="en-US" sz="1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600" dirty="0">
                          <a:solidFill>
                            <a:srgbClr val="FFC000"/>
                          </a:solidFill>
                          <a:hlinkClick r:id="rId7">
                            <a:extLst>
                              <a:ext uri="{A12FA001-AC4F-418D-AE19-62706E023703}">
                                <ahyp:hlinkClr xmlns="" xmlns:ahyp="http://schemas.microsoft.com/office/drawing/2018/hyperlinkcolor" val="tx"/>
                              </a:ext>
                            </a:extLst>
                          </a:hlinkClick>
                        </a:rPr>
                        <a:t>https://www.posterpresentations.com/how-to-change-the-research-poster-template-colors.html</a:t>
                      </a:r>
                      <a:endParaRPr lang="en-US" sz="1600" dirty="0">
                        <a:solidFill>
                          <a:srgbClr val="FFC000"/>
                        </a:solidFill>
                      </a:endParaRP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6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6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701888">
                <a:tc gridSpan="3">
                  <a:txBody>
                    <a:bodyPr/>
                    <a:lstStyle/>
                    <a:p>
                      <a:r>
                        <a:rPr lang="en-US" sz="1800" b="1" dirty="0">
                          <a:solidFill>
                            <a:srgbClr val="FFC000"/>
                          </a:solidFill>
                          <a:latin typeface="Arial" panose="020B0604020202020204" pitchFamily="34" charset="0"/>
                          <a:cs typeface="Arial" panose="020B0604020202020204" pitchFamily="34" charset="0"/>
                        </a:rPr>
                        <a:t>How to change the column layout configuration</a:t>
                      </a:r>
                    </a:p>
                    <a:p>
                      <a:r>
                        <a:rPr lang="en-US" sz="16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600" dirty="0">
                          <a:solidFill>
                            <a:srgbClr val="D9D9D9"/>
                          </a:solidFill>
                          <a:latin typeface="Arial" panose="020B0604020202020204" pitchFamily="34" charset="0"/>
                          <a:cs typeface="Arial" panose="020B0604020202020204" pitchFamily="34" charset="0"/>
                        </a:rPr>
                        <a:t>You can see a tutorial here: </a:t>
                      </a:r>
                      <a:r>
                        <a:rPr lang="en-US" sz="1600" u="sng" dirty="0">
                          <a:solidFill>
                            <a:srgbClr val="FFC000"/>
                          </a:solidFill>
                          <a:latin typeface="Arial" panose="020B0604020202020204" pitchFamily="34" charset="0"/>
                          <a:cs typeface="Arial" panose="020B0604020202020204" pitchFamily="34" charset="0"/>
                        </a:rPr>
                        <a:t>https://</a:t>
                      </a:r>
                      <a:r>
                        <a:rPr lang="en-US" sz="1600" u="sng" dirty="0" err="1">
                          <a:solidFill>
                            <a:srgbClr val="FFC000"/>
                          </a:solidFill>
                          <a:latin typeface="Arial" panose="020B0604020202020204" pitchFamily="34" charset="0"/>
                          <a:cs typeface="Arial" panose="020B0604020202020204" pitchFamily="34" charset="0"/>
                        </a:rPr>
                        <a:t>www.posterpresentations.com</a:t>
                      </a:r>
                      <a:r>
                        <a:rPr lang="en-US" sz="1600" u="sng" dirty="0">
                          <a:solidFill>
                            <a:srgbClr val="FFC000"/>
                          </a:solidFill>
                          <a:latin typeface="Arial" panose="020B0604020202020204" pitchFamily="34" charset="0"/>
                          <a:cs typeface="Arial" panose="020B0604020202020204" pitchFamily="34" charset="0"/>
                        </a:rPr>
                        <a:t>/how-to-change-the-column-</a:t>
                      </a:r>
                      <a:r>
                        <a:rPr lang="en-US" sz="1600" u="sng" dirty="0" err="1">
                          <a:solidFill>
                            <a:srgbClr val="FFC000"/>
                          </a:solidFill>
                          <a:latin typeface="Arial" panose="020B0604020202020204" pitchFamily="34" charset="0"/>
                          <a:cs typeface="Arial" panose="020B0604020202020204" pitchFamily="34" charset="0"/>
                        </a:rPr>
                        <a:t>configuration.html</a:t>
                      </a:r>
                      <a:endParaRPr lang="en-US" sz="4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1464849">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panose="020B0604020202020204" pitchFamily="34" charset="0"/>
                          <a:cs typeface="Arial" panose="020B0604020202020204" pitchFamily="34" charset="0"/>
                        </a:rPr>
                        <a:t>The Quick Start</a:t>
                      </a:r>
                      <a:r>
                        <a:rPr lang="en-US" sz="1600" baseline="0" noProof="0" dirty="0">
                          <a:solidFill>
                            <a:srgbClr val="D9D9D9"/>
                          </a:solidFill>
                          <a:latin typeface="Arial" panose="020B0604020202020204" pitchFamily="34" charset="0"/>
                          <a:cs typeface="Arial" panose="020B0604020202020204" pitchFamily="34" charset="0"/>
                        </a:rPr>
                        <a:t> Guides</a:t>
                      </a:r>
                      <a:r>
                        <a:rPr lang="en-US" sz="1600" noProof="0" dirty="0">
                          <a:solidFill>
                            <a:srgbClr val="D9D9D9"/>
                          </a:solidFill>
                          <a:latin typeface="Arial" panose="020B0604020202020204" pitchFamily="34" charset="0"/>
                          <a:cs typeface="Arial" panose="020B0604020202020204" pitchFamily="34" charset="0"/>
                        </a:rPr>
                        <a:t> </a:t>
                      </a:r>
                      <a:r>
                        <a:rPr lang="en-US" sz="1600" u="sng" noProof="0" dirty="0">
                          <a:solidFill>
                            <a:srgbClr val="D9D9D9"/>
                          </a:solidFill>
                          <a:latin typeface="Arial" panose="020B0604020202020204" pitchFamily="34" charset="0"/>
                          <a:cs typeface="Arial" panose="020B0604020202020204" pitchFamily="34" charset="0"/>
                        </a:rPr>
                        <a:t>are outside the template’s printable area</a:t>
                      </a:r>
                      <a:r>
                        <a:rPr lang="en-US" sz="1600" noProof="0" dirty="0">
                          <a:solidFill>
                            <a:srgbClr val="D9D9D9"/>
                          </a:solidFill>
                          <a:latin typeface="Arial" panose="020B0604020202020204" pitchFamily="34" charset="0"/>
                          <a:cs typeface="Arial" panose="020B0604020202020204" pitchFamily="34" charset="0"/>
                        </a:rPr>
                        <a:t> and they will not be on the printed poster</a:t>
                      </a:r>
                      <a:r>
                        <a:rPr lang="en-US" sz="16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6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baseline="0" noProof="0" dirty="0">
                          <a:solidFill>
                            <a:srgbClr val="D9D9D9"/>
                          </a:solidFill>
                          <a:latin typeface="Arial" panose="020B0604020202020204" pitchFamily="34" charset="0"/>
                          <a:cs typeface="Arial" panose="020B0604020202020204" pitchFamily="34" charset="0"/>
                        </a:rPr>
                        <a:t>To hide the guides click on the </a:t>
                      </a:r>
                      <a:r>
                        <a:rPr lang="en-US" sz="1600" b="1" baseline="0" noProof="0" dirty="0">
                          <a:solidFill>
                            <a:srgbClr val="D9D9D9"/>
                          </a:solidFill>
                          <a:latin typeface="Arial" panose="020B0604020202020204" pitchFamily="34" charset="0"/>
                          <a:cs typeface="Arial" panose="020B0604020202020204" pitchFamily="34" charset="0"/>
                        </a:rPr>
                        <a:t>Home</a:t>
                      </a:r>
                      <a:r>
                        <a:rPr lang="en-US" sz="16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600" b="1"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600" b="1" baseline="0" noProof="0" dirty="0">
                          <a:solidFill>
                            <a:srgbClr val="D9D9D9"/>
                          </a:solidFill>
                          <a:latin typeface="Arial" panose="020B0604020202020204" pitchFamily="34" charset="0"/>
                          <a:cs typeface="Arial" panose="020B0604020202020204" pitchFamily="34" charset="0"/>
                        </a:rPr>
                        <a:t>Without Guides </a:t>
                      </a:r>
                      <a:r>
                        <a:rPr lang="en-US" sz="1600" b="0" baseline="0" noProof="0" dirty="0">
                          <a:solidFill>
                            <a:srgbClr val="D9D9D9"/>
                          </a:solidFill>
                          <a:latin typeface="Arial" panose="020B0604020202020204" pitchFamily="34" charset="0"/>
                          <a:cs typeface="Arial" panose="020B0604020202020204" pitchFamily="34" charset="0"/>
                        </a:rPr>
                        <a:t>layout</a:t>
                      </a:r>
                      <a:r>
                        <a:rPr lang="en-US" sz="1600" baseline="0" noProof="0" dirty="0">
                          <a:solidFill>
                            <a:srgbClr val="D9D9D9"/>
                          </a:solidFill>
                          <a:latin typeface="Arial" panose="020B0604020202020204" pitchFamily="34" charset="0"/>
                          <a:cs typeface="Arial" panose="020B0604020202020204" pitchFamily="34" charset="0"/>
                        </a:rPr>
                        <a:t>.</a:t>
                      </a: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3206966">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6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4037654">
                <a:tc>
                  <a:txBody>
                    <a:bodyPr/>
                    <a:lstStyle/>
                    <a:p>
                      <a:pPr rtl="0"/>
                      <a:r>
                        <a:rPr lang="en-US" sz="1800" b="1" dirty="0">
                          <a:solidFill>
                            <a:srgbClr val="FFC000"/>
                          </a:solidFill>
                          <a:latin typeface="Arial" panose="020B0604020202020204" pitchFamily="34" charset="0"/>
                          <a:cs typeface="Arial" panose="020B0604020202020204" pitchFamily="34" charset="0"/>
                        </a:rPr>
                        <a:t>How to</a:t>
                      </a:r>
                      <a:r>
                        <a:rPr lang="en-US" sz="1800" b="1" baseline="0" dirty="0">
                          <a:solidFill>
                            <a:srgbClr val="FFC000"/>
                          </a:solidFill>
                          <a:latin typeface="Arial" panose="020B0604020202020204" pitchFamily="34" charset="0"/>
                          <a:cs typeface="Arial" panose="020B0604020202020204" pitchFamily="34" charset="0"/>
                        </a:rPr>
                        <a:t> preview your poster prior to printing</a:t>
                      </a:r>
                      <a:endParaRPr lang="en-US" sz="1800" b="1" dirty="0">
                        <a:solidFill>
                          <a:srgbClr val="FFC000"/>
                        </a:solidFill>
                        <a:latin typeface="Arial" panose="020B0604020202020204" pitchFamily="34" charset="0"/>
                        <a:cs typeface="Arial" panose="020B0604020202020204" pitchFamily="34" charset="0"/>
                      </a:endParaRPr>
                    </a:p>
                    <a:p>
                      <a:pPr rtl="0"/>
                      <a:r>
                        <a:rPr lang="en-US" sz="1600" dirty="0">
                          <a:solidFill>
                            <a:srgbClr val="D9D9D9"/>
                          </a:solidFill>
                          <a:latin typeface="Arial" panose="020B0604020202020204" pitchFamily="34" charset="0"/>
                          <a:cs typeface="Arial" panose="020B0604020202020204" pitchFamily="34" charset="0"/>
                        </a:rPr>
                        <a:t>You can preview your poster at any time by pressing the </a:t>
                      </a:r>
                      <a:r>
                        <a:rPr lang="en-US" sz="1600" dirty="0">
                          <a:solidFill>
                            <a:srgbClr val="FFC000"/>
                          </a:solidFill>
                          <a:latin typeface="Arial" panose="020B0604020202020204" pitchFamily="34" charset="0"/>
                          <a:cs typeface="Arial" panose="020B0604020202020204" pitchFamily="34" charset="0"/>
                        </a:rPr>
                        <a:t>F5 key</a:t>
                      </a:r>
                      <a:r>
                        <a:rPr lang="en-US" sz="16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600" dirty="0">
                          <a:solidFill>
                            <a:srgbClr val="FFC000"/>
                          </a:solidFill>
                          <a:latin typeface="Arial" panose="020B0604020202020204" pitchFamily="34" charset="0"/>
                          <a:cs typeface="Arial" panose="020B0604020202020204" pitchFamily="34" charset="0"/>
                        </a:rPr>
                        <a:t>ESC key </a:t>
                      </a:r>
                      <a:r>
                        <a:rPr lang="en-US" sz="16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000" b="1" dirty="0">
                          <a:solidFill>
                            <a:srgbClr val="D9D9D9"/>
                          </a:solidFill>
                          <a:latin typeface="Arial" panose="020B0604020202020204" pitchFamily="34" charset="0"/>
                          <a:cs typeface="Arial" panose="020B0604020202020204" pitchFamily="34" charset="0"/>
                        </a:rPr>
                        <a:t>F5</a:t>
                      </a:r>
                      <a:r>
                        <a:rPr lang="en-US" sz="1600" baseline="0" dirty="0">
                          <a:solidFill>
                            <a:srgbClr val="D9D9D9"/>
                          </a:solidFill>
                          <a:latin typeface="Arial" panose="020B0604020202020204" pitchFamily="34" charset="0"/>
                          <a:cs typeface="Arial" panose="020B0604020202020204" pitchFamily="34" charset="0"/>
                        </a:rPr>
                        <a:t> </a:t>
                      </a:r>
                      <a:endParaRPr lang="en-US" sz="16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3874745">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When you are ready to have your poster printed go online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and click on the "</a:t>
                      </a:r>
                      <a:r>
                        <a:rPr lang="en-US" sz="1600" noProof="0" dirty="0">
                          <a:solidFill>
                            <a:srgbClr val="FFC000"/>
                          </a:solidFill>
                          <a:latin typeface="Arial"/>
                          <a:cs typeface="Arial"/>
                        </a:rPr>
                        <a:t>Order Your Poster</a:t>
                      </a:r>
                      <a:r>
                        <a:rPr lang="en-US" sz="16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600" noProof="0" dirty="0">
                          <a:solidFill>
                            <a:srgbClr val="D9D9D9"/>
                          </a:solidFill>
                          <a:latin typeface="Arial"/>
                          <a:cs typeface="Arial"/>
                        </a:rPr>
                        <a:t/>
                      </a:r>
                      <a:br>
                        <a:rPr lang="en-US" sz="1600" noProof="0" dirty="0">
                          <a:solidFill>
                            <a:srgbClr val="D9D9D9"/>
                          </a:solidFill>
                          <a:latin typeface="Arial"/>
                          <a:cs typeface="Arial"/>
                        </a:rPr>
                      </a:br>
                      <a:r>
                        <a:rPr lang="en-US" sz="1600" noProof="0" dirty="0">
                          <a:solidFill>
                            <a:srgbClr val="D9D9D9"/>
                          </a:solidFill>
                          <a:latin typeface="Arial"/>
                          <a:cs typeface="Arial"/>
                        </a:rPr>
                        <a:t>Go to </a:t>
                      </a:r>
                      <a:r>
                        <a:rPr lang="en-US" sz="1600" noProof="0" dirty="0" err="1">
                          <a:solidFill>
                            <a:srgbClr val="FFC000"/>
                          </a:solidFill>
                          <a:latin typeface="Arial"/>
                          <a:cs typeface="Arial"/>
                        </a:rPr>
                        <a:t>PosterPresentations.com</a:t>
                      </a:r>
                      <a:r>
                        <a:rPr lang="en-US" sz="16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913821">
                <a:tc gridSpan="3">
                  <a:txBody>
                    <a:bodyPr/>
                    <a:lstStyle/>
                    <a:p>
                      <a:endParaRPr lang="en-US" sz="1600" dirty="0">
                        <a:solidFill>
                          <a:srgbClr val="1F3A4E"/>
                        </a:solidFill>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1242160">
                <a:tc gridSpan="2">
                  <a:txBody>
                    <a:bodyPr/>
                    <a:lstStyle/>
                    <a:p>
                      <a:pPr>
                        <a:lnSpc>
                          <a:spcPts val="2600"/>
                        </a:lnSpc>
                      </a:pPr>
                      <a:r>
                        <a:rPr lang="en-US" sz="1400" dirty="0">
                          <a:solidFill>
                            <a:schemeClr val="bg1">
                              <a:lumMod val="85000"/>
                            </a:schemeClr>
                          </a:solidFill>
                          <a:latin typeface="Arial"/>
                          <a:cs typeface="Arial"/>
                        </a:rPr>
                        <a:t>© 2019</a:t>
                      </a:r>
                      <a:r>
                        <a:rPr lang="en-US" sz="1400" baseline="0" dirty="0">
                          <a:solidFill>
                            <a:schemeClr val="bg1">
                              <a:lumMod val="85000"/>
                            </a:schemeClr>
                          </a:solidFill>
                          <a:latin typeface="Arial"/>
                          <a:cs typeface="Arial"/>
                        </a:rPr>
                        <a:t> </a:t>
                      </a:r>
                      <a:r>
                        <a:rPr lang="en-US" sz="1400" dirty="0" err="1">
                          <a:solidFill>
                            <a:schemeClr val="bg1">
                              <a:lumMod val="85000"/>
                            </a:schemeClr>
                          </a:solidFill>
                          <a:latin typeface="Arial"/>
                          <a:cs typeface="Arial"/>
                        </a:rPr>
                        <a:t>PosterPresentations.com</a:t>
                      </a:r>
                      <a:r>
                        <a:rPr lang="en-US" sz="1400" dirty="0">
                          <a:solidFill>
                            <a:schemeClr val="bg1">
                              <a:lumMod val="85000"/>
                            </a:schemeClr>
                          </a:solidFill>
                          <a:latin typeface="Arial"/>
                          <a:cs typeface="Arial"/>
                        </a:rPr>
                        <a:t/>
                      </a:r>
                      <a:br>
                        <a:rPr lang="en-US" sz="1400" dirty="0">
                          <a:solidFill>
                            <a:schemeClr val="bg1">
                              <a:lumMod val="85000"/>
                            </a:schemeClr>
                          </a:solidFill>
                          <a:latin typeface="Arial"/>
                          <a:cs typeface="Arial"/>
                        </a:rPr>
                      </a:br>
                      <a:r>
                        <a:rPr lang="en-US" sz="1400" dirty="0">
                          <a:solidFill>
                            <a:schemeClr val="bg1">
                              <a:lumMod val="85000"/>
                            </a:schemeClr>
                          </a:solidFill>
                          <a:latin typeface="Arial"/>
                          <a:cs typeface="Arial"/>
                        </a:rPr>
                        <a:t>2117 Fourth Street ,</a:t>
                      </a:r>
                      <a:r>
                        <a:rPr lang="en-US" sz="1400" baseline="0" dirty="0">
                          <a:solidFill>
                            <a:schemeClr val="bg1">
                              <a:lumMod val="85000"/>
                            </a:schemeClr>
                          </a:solidFill>
                          <a:latin typeface="Arial"/>
                          <a:cs typeface="Arial"/>
                        </a:rPr>
                        <a:t> STE C        </a:t>
                      </a:r>
                    </a:p>
                    <a:p>
                      <a:pPr>
                        <a:lnSpc>
                          <a:spcPts val="2600"/>
                        </a:lnSpc>
                      </a:pPr>
                      <a:r>
                        <a:rPr lang="en-US" sz="1400" baseline="0" dirty="0">
                          <a:solidFill>
                            <a:schemeClr val="bg1">
                              <a:lumMod val="85000"/>
                            </a:schemeClr>
                          </a:solidFill>
                          <a:latin typeface="Arial"/>
                          <a:cs typeface="Arial"/>
                        </a:rPr>
                        <a:t>Berkeley CA 94710 USA</a:t>
                      </a:r>
                      <a:endParaRPr lang="en-US" sz="1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600" b="1" dirty="0">
                          <a:solidFill>
                            <a:srgbClr val="D0D0D0"/>
                          </a:solidFill>
                          <a:latin typeface="Arial"/>
                          <a:cs typeface="Arial"/>
                        </a:rPr>
                        <a:t>For complete tutorials</a:t>
                      </a:r>
                      <a:r>
                        <a:rPr lang="en-US" sz="16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FFC000"/>
                          </a:solidFill>
                          <a:latin typeface="Arial"/>
                          <a:cs typeface="Arial"/>
                        </a:rPr>
                        <a:t>https://</a:t>
                      </a:r>
                      <a:r>
                        <a:rPr lang="en-US" sz="1200" b="1" dirty="0" err="1">
                          <a:solidFill>
                            <a:srgbClr val="FFC000"/>
                          </a:solidFill>
                          <a:latin typeface="Arial"/>
                          <a:cs typeface="Arial"/>
                        </a:rPr>
                        <a:t>www.posterpresentations.com</a:t>
                      </a:r>
                      <a:r>
                        <a:rPr lang="en-US" sz="1200" b="1" dirty="0">
                          <a:solidFill>
                            <a:srgbClr val="FFC000"/>
                          </a:solidFill>
                          <a:latin typeface="Arial"/>
                          <a:cs typeface="Arial"/>
                        </a:rPr>
                        <a:t>/</a:t>
                      </a:r>
                      <a:r>
                        <a:rPr lang="en-US" sz="1200" b="1" dirty="0" err="1">
                          <a:solidFill>
                            <a:srgbClr val="FFC000"/>
                          </a:solidFill>
                          <a:latin typeface="Arial"/>
                          <a:cs typeface="Arial"/>
                        </a:rPr>
                        <a:t>helpdesk.html</a:t>
                      </a:r>
                      <a:endParaRPr lang="en-US" sz="88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hf hdr="0" ftr="0" dt="0"/>
  <p:txStyles>
    <p:titleStyle>
      <a:lvl1pPr algn="ctr" defTabSz="3761915" rtl="0" eaLnBrk="1" latinLnBrk="0" hangingPunct="1">
        <a:spcBef>
          <a:spcPct val="0"/>
        </a:spcBef>
        <a:buNone/>
        <a:defRPr sz="7500" kern="1200">
          <a:solidFill>
            <a:schemeClr val="bg1"/>
          </a:solidFill>
          <a:latin typeface="Trebuchet MS" pitchFamily="34" charset="0"/>
          <a:ea typeface="+mj-ea"/>
          <a:cs typeface="+mj-cs"/>
        </a:defRPr>
      </a:lvl1pPr>
    </p:titleStyle>
    <p:bodyStyle>
      <a:lvl1pPr marL="1410719" indent="-1410719" algn="l" defTabSz="3761915" rtl="0" eaLnBrk="1" latinLnBrk="0" hangingPunct="1">
        <a:spcBef>
          <a:spcPct val="20000"/>
        </a:spcBef>
        <a:buFont typeface="Arial" pitchFamily="34" charset="0"/>
        <a:buChar char="•"/>
        <a:defRPr sz="13200" kern="1200">
          <a:solidFill>
            <a:schemeClr val="tx1"/>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p:bodyStyle>
    <p:otherStyle>
      <a:defPPr>
        <a:defRPr lang="en-US"/>
      </a:defPPr>
      <a:lvl1pPr marL="0" algn="l" defTabSz="3761915" rtl="0" eaLnBrk="1" latinLnBrk="0" hangingPunct="1">
        <a:defRPr sz="7400" kern="1200">
          <a:solidFill>
            <a:schemeClr val="tx1"/>
          </a:solidFill>
          <a:latin typeface="+mn-lt"/>
          <a:ea typeface="+mn-ea"/>
          <a:cs typeface="+mn-cs"/>
        </a:defRPr>
      </a:lvl1pPr>
      <a:lvl2pPr marL="1880958" algn="l" defTabSz="3761915" rtl="0" eaLnBrk="1" latinLnBrk="0" hangingPunct="1">
        <a:defRPr sz="7400" kern="1200">
          <a:solidFill>
            <a:schemeClr val="tx1"/>
          </a:solidFill>
          <a:latin typeface="+mn-lt"/>
          <a:ea typeface="+mn-ea"/>
          <a:cs typeface="+mn-cs"/>
        </a:defRPr>
      </a:lvl2pPr>
      <a:lvl3pPr marL="3761915" algn="l" defTabSz="3761915" rtl="0" eaLnBrk="1" latinLnBrk="0" hangingPunct="1">
        <a:defRPr sz="7400" kern="1200">
          <a:solidFill>
            <a:schemeClr val="tx1"/>
          </a:solidFill>
          <a:latin typeface="+mn-lt"/>
          <a:ea typeface="+mn-ea"/>
          <a:cs typeface="+mn-cs"/>
        </a:defRPr>
      </a:lvl3pPr>
      <a:lvl4pPr marL="5642873" algn="l" defTabSz="3761915" rtl="0" eaLnBrk="1" latinLnBrk="0" hangingPunct="1">
        <a:defRPr sz="7400" kern="1200">
          <a:solidFill>
            <a:schemeClr val="tx1"/>
          </a:solidFill>
          <a:latin typeface="+mn-lt"/>
          <a:ea typeface="+mn-ea"/>
          <a:cs typeface="+mn-cs"/>
        </a:defRPr>
      </a:lvl4pPr>
      <a:lvl5pPr marL="7523829" algn="l" defTabSz="3761915" rtl="0" eaLnBrk="1" latinLnBrk="0" hangingPunct="1">
        <a:defRPr sz="7400" kern="1200">
          <a:solidFill>
            <a:schemeClr val="tx1"/>
          </a:solidFill>
          <a:latin typeface="+mn-lt"/>
          <a:ea typeface="+mn-ea"/>
          <a:cs typeface="+mn-cs"/>
        </a:defRPr>
      </a:lvl5pPr>
      <a:lvl6pPr marL="9404787" algn="l" defTabSz="3761915" rtl="0" eaLnBrk="1" latinLnBrk="0" hangingPunct="1">
        <a:defRPr sz="7400" kern="1200">
          <a:solidFill>
            <a:schemeClr val="tx1"/>
          </a:solidFill>
          <a:latin typeface="+mn-lt"/>
          <a:ea typeface="+mn-ea"/>
          <a:cs typeface="+mn-cs"/>
        </a:defRPr>
      </a:lvl6pPr>
      <a:lvl7pPr marL="11285745" algn="l" defTabSz="3761915" rtl="0" eaLnBrk="1" latinLnBrk="0" hangingPunct="1">
        <a:defRPr sz="7400" kern="1200">
          <a:solidFill>
            <a:schemeClr val="tx1"/>
          </a:solidFill>
          <a:latin typeface="+mn-lt"/>
          <a:ea typeface="+mn-ea"/>
          <a:cs typeface="+mn-cs"/>
        </a:defRPr>
      </a:lvl7pPr>
      <a:lvl8pPr marL="13166702" algn="l" defTabSz="3761915" rtl="0" eaLnBrk="1" latinLnBrk="0" hangingPunct="1">
        <a:defRPr sz="7400" kern="1200">
          <a:solidFill>
            <a:schemeClr val="tx1"/>
          </a:solidFill>
          <a:latin typeface="+mn-lt"/>
          <a:ea typeface="+mn-ea"/>
          <a:cs typeface="+mn-cs"/>
        </a:defRPr>
      </a:lvl8pPr>
      <a:lvl9pPr marL="15047660" algn="l" defTabSz="3761915" rtl="0" eaLnBrk="1" latinLnBrk="0" hangingPunct="1">
        <a:defRPr sz="7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20.jp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Placeholder 1"/>
              <p:cNvSpPr>
                <a:spLocks noGrp="1"/>
              </p:cNvSpPr>
              <p:nvPr>
                <p:ph type="body" sz="quarter" idx="10"/>
              </p:nvPr>
            </p:nvSpPr>
            <p:spPr>
              <a:xfrm>
                <a:off x="231922" y="11322891"/>
                <a:ext cx="9602488" cy="4672626"/>
              </a:xfrm>
            </p:spPr>
            <p:txBody>
              <a:bodyPr/>
              <a:lstStyle/>
              <a:p>
                <a:pPr marL="342900" indent="-342900" algn="just">
                  <a:buFont typeface="+mj-lt"/>
                  <a:buAutoNum type="arabicPeriod"/>
                </a:pPr>
                <a14:m>
                  <m:oMath xmlns:m="http://schemas.openxmlformats.org/officeDocument/2006/math">
                    <m:r>
                      <a:rPr lang="en-US" b="0" i="1">
                        <a:latin typeface="Cambria Math" panose="02040503050406030204" pitchFamily="18" charset="0"/>
                      </a:rPr>
                      <m:t>𝑃𝑜𝑠𝑖𝑡𝑖𝑣𝑒</m:t>
                    </m:r>
                    <m:r>
                      <a:rPr lang="en-US" b="0">
                        <a:latin typeface="Cambria Math" panose="02040503050406030204" pitchFamily="18" charset="0"/>
                      </a:rPr>
                      <m:t> </m:t>
                    </m:r>
                    <m:r>
                      <a:rPr lang="en-US" b="0" i="1">
                        <a:latin typeface="Cambria Math" panose="02040503050406030204" pitchFamily="18" charset="0"/>
                      </a:rPr>
                      <m:t>𝑊𝑜𝑟𝑑</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𝑃𝑜𝑠𝑖𝑡𝑖𝑣𝑒</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num>
                      <m:den>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𝑃𝑜𝑠𝑖𝑡𝑖𝑣𝑒</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 </m:t>
                        </m:r>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𝑁𝑒𝑔𝑎𝑡𝑖𝑣𝑒</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den>
                    </m:f>
                    <m:r>
                      <a:rPr lang="en-US" b="0" i="1">
                        <a:latin typeface="Cambria Math" panose="02040503050406030204" pitchFamily="18" charset="0"/>
                      </a:rPr>
                      <m:t> </m:t>
                    </m:r>
                  </m:oMath>
                </a14:m>
                <a:endParaRPr lang="en-US" dirty="0"/>
              </a:p>
              <a:p>
                <a:pPr marL="342900" indent="-342900" algn="just">
                  <a:buFont typeface="+mj-lt"/>
                  <a:buAutoNum type="arabicPeriod"/>
                </a:pPr>
                <a14:m>
                  <m:oMath xmlns:m="http://schemas.openxmlformats.org/officeDocument/2006/math">
                    <m:r>
                      <a:rPr lang="en-US" b="0" i="1">
                        <a:latin typeface="Cambria Math" panose="02040503050406030204" pitchFamily="18" charset="0"/>
                      </a:rPr>
                      <m:t>𝑀𝑜𝑑𝑖𝑓𝑖𝑒𝑟</m:t>
                    </m:r>
                    <m:r>
                      <a:rPr lang="en-US" b="0">
                        <a:latin typeface="Cambria Math" panose="02040503050406030204" pitchFamily="18" charset="0"/>
                      </a:rPr>
                      <m:t> </m:t>
                    </m:r>
                    <m:r>
                      <a:rPr lang="en-US" b="0" i="1">
                        <a:latin typeface="Cambria Math" panose="02040503050406030204" pitchFamily="18" charset="0"/>
                      </a:rPr>
                      <m:t>𝑊𝑜𝑟𝑑</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𝑀𝑜𝑑𝑖𝑓𝑖𝑒𝑟𝑠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num>
                      <m:den>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r>
                          <a:rPr lang="en-US" b="0" i="1">
                            <a:latin typeface="Cambria Math" panose="02040503050406030204" pitchFamily="18" charset="0"/>
                          </a:rPr>
                          <m:t> </m:t>
                        </m:r>
                      </m:den>
                    </m:f>
                    <m:r>
                      <a:rPr lang="en-US" b="0" i="1">
                        <a:latin typeface="Cambria Math" panose="02040503050406030204" pitchFamily="18" charset="0"/>
                      </a:rPr>
                      <m:t> </m:t>
                    </m:r>
                  </m:oMath>
                </a14:m>
                <a:endParaRPr lang="en-US" i="1" dirty="0">
                  <a:latin typeface="Cambria Math" panose="02040503050406030204" pitchFamily="18" charset="0"/>
                </a:endParaRPr>
              </a:p>
              <a:p>
                <a:pPr marL="342900" indent="-342900" algn="just">
                  <a:buFont typeface="+mj-lt"/>
                  <a:buAutoNum type="arabicPeriod"/>
                </a:pPr>
                <a14:m>
                  <m:oMath xmlns:m="http://schemas.openxmlformats.org/officeDocument/2006/math">
                    <m:r>
                      <a:rPr lang="en-US" b="0" i="1">
                        <a:latin typeface="Cambria Math" panose="02040503050406030204" pitchFamily="18" charset="0"/>
                      </a:rPr>
                      <m:t>𝑆𝑡𝑟𝑜𝑛𝑔</m:t>
                    </m:r>
                    <m:r>
                      <a:rPr lang="en-US" b="0">
                        <a:latin typeface="Cambria Math" panose="02040503050406030204" pitchFamily="18" charset="0"/>
                      </a:rPr>
                      <m:t> </m:t>
                    </m:r>
                    <m:r>
                      <a:rPr lang="en-US" b="0" i="1">
                        <a:latin typeface="Cambria Math" panose="02040503050406030204" pitchFamily="18" charset="0"/>
                      </a:rPr>
                      <m:t>𝑆𝑢𝑏𝑗𝑒𝑐𝑡𝑖𝑣𝑖𝑡𝑦</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𝑆𝑡𝑟𝑜𝑛𝑔</m:t>
                        </m:r>
                        <m:r>
                          <a:rPr lang="en-US" b="0" i="1">
                            <a:latin typeface="Cambria Math" panose="02040503050406030204" pitchFamily="18" charset="0"/>
                          </a:rPr>
                          <m:t> </m:t>
                        </m:r>
                        <m:r>
                          <a:rPr lang="en-US" b="0" i="1">
                            <a:latin typeface="Cambria Math" panose="02040503050406030204" pitchFamily="18" charset="0"/>
                          </a:rPr>
                          <m:t>𝑆𝑢𝑏𝑗𝑒𝑐𝑡𝑖𝑣𝑒</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𝑅𝑒𝑣𝑖𝑒𝑤</m:t>
                        </m:r>
                        <m:r>
                          <a:rPr lang="en-US" b="0" i="1">
                            <a:latin typeface="Cambria Math" panose="02040503050406030204" pitchFamily="18" charset="0"/>
                          </a:rPr>
                          <m:t> </m:t>
                        </m:r>
                      </m:num>
                      <m:den>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d>
                          <m:dPr>
                            <m:ctrlPr>
                              <a:rPr lang="en-US" i="1">
                                <a:latin typeface="Cambria Math" panose="02040503050406030204" pitchFamily="18" charset="0"/>
                              </a:rPr>
                            </m:ctrlPr>
                          </m:dPr>
                          <m:e>
                            <m:r>
                              <a:rPr lang="en-US" b="0" i="1">
                                <a:latin typeface="Cambria Math" panose="02040503050406030204" pitchFamily="18" charset="0"/>
                              </a:rPr>
                              <m:t>𝑆𝑡𝑟𝑜𝑛𝑔</m:t>
                            </m:r>
                            <m:r>
                              <a:rPr lang="en-US" b="0" i="1">
                                <a:latin typeface="Cambria Math" panose="02040503050406030204" pitchFamily="18" charset="0"/>
                              </a:rPr>
                              <m:t>+</m:t>
                            </m:r>
                            <m:r>
                              <a:rPr lang="en-US" b="0" i="1">
                                <a:latin typeface="Cambria Math" panose="02040503050406030204" pitchFamily="18" charset="0"/>
                              </a:rPr>
                              <m:t>𝑊𝑒𝑎𝑘</m:t>
                            </m:r>
                          </m:e>
                        </m:d>
                        <m:r>
                          <a:rPr lang="en-US" b="0" i="1">
                            <a:latin typeface="Cambria Math" panose="02040503050406030204" pitchFamily="18" charset="0"/>
                          </a:rPr>
                          <m:t>𝑆𝑢𝑏𝑗𝑒𝑐𝑡𝑖𝑣𝑒</m:t>
                        </m:r>
                        <m:r>
                          <a:rPr lang="en-US" b="0" i="1">
                            <a:latin typeface="Cambria Math" panose="02040503050406030204" pitchFamily="18" charset="0"/>
                          </a:rPr>
                          <m:t> </m:t>
                        </m:r>
                        <m:r>
                          <a:rPr lang="en-US" b="0" i="1">
                            <a:latin typeface="Cambria Math" panose="02040503050406030204" pitchFamily="18" charset="0"/>
                          </a:rPr>
                          <m:t>𝑤𝑜𝑟𝑑𝑠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𝑅𝑒𝑣𝑖𝑒𝑤</m:t>
                        </m:r>
                        <m:r>
                          <a:rPr lang="en-US" b="0" i="1">
                            <a:latin typeface="Cambria Math" panose="02040503050406030204" pitchFamily="18" charset="0"/>
                          </a:rPr>
                          <m:t> </m:t>
                        </m:r>
                      </m:den>
                    </m:f>
                    <m:r>
                      <a:rPr lang="en-US" b="0" i="1">
                        <a:latin typeface="Cambria Math" panose="02040503050406030204" pitchFamily="18" charset="0"/>
                      </a:rPr>
                      <m:t> </m:t>
                    </m:r>
                  </m:oMath>
                </a14:m>
                <a:endParaRPr lang="en-US" dirty="0"/>
              </a:p>
              <a:p>
                <a:pPr marL="342900" indent="-342900" algn="just">
                  <a:buFont typeface="+mj-lt"/>
                  <a:buAutoNum type="arabicPeriod"/>
                </a:pPr>
                <a:r>
                  <a:rPr lang="en-US" i="1" dirty="0"/>
                  <a:t>Quotation Frequency = Number of Quotation</a:t>
                </a:r>
              </a:p>
              <a:p>
                <a:pPr marL="342900" indent="-342900" algn="just">
                  <a:buFont typeface="+mj-lt"/>
                  <a:buAutoNum type="arabicPeriod"/>
                </a:pPr>
                <a:r>
                  <a:rPr lang="en-US" i="1" dirty="0"/>
                  <a:t>Question  Frequency = Number of Question </a:t>
                </a:r>
              </a:p>
              <a:p>
                <a:pPr marL="342900" indent="-342900" algn="just">
                  <a:buFont typeface="+mj-lt"/>
                  <a:buAutoNum type="arabicPeriod"/>
                </a:pPr>
                <a14:m>
                  <m:oMath xmlns:m="http://schemas.openxmlformats.org/officeDocument/2006/math">
                    <m:r>
                      <a:rPr lang="en-US" b="0" i="1">
                        <a:latin typeface="Cambria Math" panose="02040503050406030204" pitchFamily="18" charset="0"/>
                      </a:rPr>
                      <m:t>𝑁𝑢𝑚𝑏𝑒𝑟</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𝑁𝑢𝑚𝑏𝑒𝑟</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num>
                      <m:den>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r>
                          <a:rPr lang="en-US" b="0" i="1">
                            <a:latin typeface="Cambria Math" panose="02040503050406030204" pitchFamily="18" charset="0"/>
                          </a:rPr>
                          <m:t> </m:t>
                        </m:r>
                      </m:den>
                    </m:f>
                  </m:oMath>
                </a14:m>
                <a:endParaRPr lang="en-US" dirty="0"/>
              </a:p>
              <a:p>
                <a:pPr marL="342900" indent="-342900" algn="just">
                  <a:buFont typeface="+mj-lt"/>
                  <a:buAutoNum type="arabicPeriod"/>
                </a:pPr>
                <a14:m>
                  <m:oMath xmlns:m="http://schemas.openxmlformats.org/officeDocument/2006/math">
                    <m:r>
                      <a:rPr lang="en-US" b="0" i="1">
                        <a:latin typeface="Cambria Math" panose="02040503050406030204" pitchFamily="18" charset="0"/>
                      </a:rPr>
                      <m:t>𝑆𝑒𝑙𝑓</m:t>
                    </m:r>
                    <m:r>
                      <a:rPr lang="en-US" b="0">
                        <a:latin typeface="Cambria Math" panose="02040503050406030204" pitchFamily="18" charset="0"/>
                      </a:rPr>
                      <m:t> </m:t>
                    </m:r>
                    <m:r>
                      <a:rPr lang="en-US" b="0" i="1">
                        <a:latin typeface="Cambria Math" panose="02040503050406030204" pitchFamily="18" charset="0"/>
                      </a:rPr>
                      <m:t>𝑅𝑒𝑓𝑒𝑟𝑒𝑛𝑐𝑒</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𝑛𝑢𝑚𝑏𝑒𝑟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𝑓𝑖𝑟𝑠𝑡</m:t>
                        </m:r>
                        <m:r>
                          <a:rPr lang="en-US" b="0" i="1">
                            <a:latin typeface="Cambria Math" panose="02040503050406030204" pitchFamily="18" charset="0"/>
                          </a:rPr>
                          <m:t> </m:t>
                        </m:r>
                        <m:r>
                          <a:rPr lang="en-US" b="0" i="1">
                            <a:latin typeface="Cambria Math" panose="02040503050406030204" pitchFamily="18" charset="0"/>
                          </a:rPr>
                          <m:t>𝑝𝑒𝑟𝑠𝑜𝑛</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num>
                      <m:den>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r>
                          <a:rPr lang="en-US" b="0" i="1">
                            <a:latin typeface="Cambria Math" panose="02040503050406030204" pitchFamily="18" charset="0"/>
                          </a:rPr>
                          <m:t> </m:t>
                        </m:r>
                      </m:den>
                    </m:f>
                  </m:oMath>
                </a14:m>
                <a:endParaRPr lang="en-US" dirty="0"/>
              </a:p>
              <a:p>
                <a:pPr marL="342900" indent="-342900" algn="just">
                  <a:buFont typeface="+mj-lt"/>
                  <a:buAutoNum type="arabicPeriod"/>
                </a:pPr>
                <a14:m>
                  <m:oMath xmlns:m="http://schemas.openxmlformats.org/officeDocument/2006/math">
                    <m:r>
                      <a:rPr lang="en-US" b="0" i="1">
                        <a:latin typeface="Cambria Math" panose="02040503050406030204" pitchFamily="18" charset="0"/>
                      </a:rPr>
                      <m:t>𝐺𝑟𝑜𝑢𝑝</m:t>
                    </m:r>
                    <m:r>
                      <a:rPr lang="en-US" b="0">
                        <a:latin typeface="Cambria Math" panose="02040503050406030204" pitchFamily="18" charset="0"/>
                      </a:rPr>
                      <m:t> </m:t>
                    </m:r>
                    <m:r>
                      <a:rPr lang="en-US" b="0" i="1">
                        <a:latin typeface="Cambria Math" panose="02040503050406030204" pitchFamily="18" charset="0"/>
                      </a:rPr>
                      <m:t>𝑅𝑒𝑓𝑒𝑟𝑒𝑛𝑐𝑒</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𝑛𝑢𝑚𝑏𝑒𝑟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𝑡h𝑖𝑟𝑑</m:t>
                        </m:r>
                        <m:r>
                          <a:rPr lang="en-US" b="0" i="1">
                            <a:latin typeface="Cambria Math" panose="02040503050406030204" pitchFamily="18" charset="0"/>
                          </a:rPr>
                          <m:t> </m:t>
                        </m:r>
                        <m:r>
                          <a:rPr lang="en-US" b="0" i="1">
                            <a:latin typeface="Cambria Math" panose="02040503050406030204" pitchFamily="18" charset="0"/>
                          </a:rPr>
                          <m:t>𝑝𝑒𝑟𝑠𝑜𝑛</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num>
                      <m:den>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r>
                          <a:rPr lang="en-US" b="0" i="1">
                            <a:latin typeface="Cambria Math" panose="02040503050406030204" pitchFamily="18" charset="0"/>
                          </a:rPr>
                          <m:t> </m:t>
                        </m:r>
                      </m:den>
                    </m:f>
                  </m:oMath>
                </a14:m>
                <a:endParaRPr lang="en-US" dirty="0"/>
              </a:p>
              <a:p>
                <a:pPr marL="342900" indent="-342900" algn="just">
                  <a:buFont typeface="+mj-lt"/>
                  <a:buAutoNum type="arabicPeriod"/>
                </a:pPr>
                <a14:m>
                  <m:oMath xmlns:m="http://schemas.openxmlformats.org/officeDocument/2006/math">
                    <m:r>
                      <a:rPr lang="en-US" b="0" i="1">
                        <a:latin typeface="Cambria Math" panose="02040503050406030204" pitchFamily="18" charset="0"/>
                      </a:rPr>
                      <m:t>𝐴𝑟𝑡𝑖𝑐𝑙𝑒</m:t>
                    </m:r>
                    <m:r>
                      <a:rPr lang="en-US" b="0">
                        <a:latin typeface="Cambria Math" panose="02040503050406030204" pitchFamily="18" charset="0"/>
                      </a:rPr>
                      <m:t> </m:t>
                    </m:r>
                    <m:r>
                      <a:rPr lang="en-US" b="0" i="1">
                        <a:latin typeface="Cambria Math" panose="02040503050406030204" pitchFamily="18" charset="0"/>
                      </a:rPr>
                      <m:t>𝐷𝑒𝑛𝑠𝑖𝑡𝑦</m:t>
                    </m:r>
                    <m:r>
                      <a:rPr lang="en-US" b="0" i="1">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𝑛𝑢𝑚𝑏𝑒𝑟</m:t>
                        </m:r>
                        <m:r>
                          <a:rPr lang="en-US" b="0" i="1">
                            <a:latin typeface="Cambria Math" panose="02040503050406030204" pitchFamily="18" charset="0"/>
                          </a:rPr>
                          <m:t> </m:t>
                        </m:r>
                        <m:r>
                          <a:rPr lang="en-US" b="0" i="1">
                            <a:latin typeface="Cambria Math" panose="02040503050406030204" pitchFamily="18" charset="0"/>
                          </a:rPr>
                          <m:t>𝑜𝑓</m:t>
                        </m:r>
                        <m:r>
                          <a:rPr lang="en-US" b="0" i="1">
                            <a:latin typeface="Cambria Math" panose="02040503050406030204" pitchFamily="18" charset="0"/>
                          </a:rPr>
                          <m:t> </m:t>
                        </m:r>
                        <m:r>
                          <a:rPr lang="en-US" b="0" i="1">
                            <a:latin typeface="Cambria Math" panose="02040503050406030204" pitchFamily="18" charset="0"/>
                          </a:rPr>
                          <m:t>𝑎𝑟𝑡𝑖𝑐𝑙𝑒</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num>
                      <m:den>
                        <m:r>
                          <a:rPr lang="en-US" b="0" i="1">
                            <a:latin typeface="Cambria Math" panose="02040503050406030204" pitchFamily="18" charset="0"/>
                          </a:rPr>
                          <m:t>𝑇𝑜𝑡𝑎𝑙</m:t>
                        </m:r>
                        <m:r>
                          <a:rPr lang="en-US" b="0" i="1">
                            <a:latin typeface="Cambria Math" panose="02040503050406030204" pitchFamily="18" charset="0"/>
                          </a:rPr>
                          <m:t> </m:t>
                        </m:r>
                        <m:r>
                          <a:rPr lang="en-US" b="0" i="1">
                            <a:latin typeface="Cambria Math" panose="02040503050406030204" pitchFamily="18" charset="0"/>
                          </a:rPr>
                          <m:t>𝑊𝑜𝑟𝑑𝑠</m:t>
                        </m:r>
                        <m:r>
                          <a:rPr lang="en-US" b="0" i="1">
                            <a:latin typeface="Cambria Math" panose="02040503050406030204" pitchFamily="18" charset="0"/>
                          </a:rPr>
                          <m:t> </m:t>
                        </m:r>
                        <m:r>
                          <a:rPr lang="en-US" b="0" i="1">
                            <a:latin typeface="Cambria Math" panose="02040503050406030204" pitchFamily="18" charset="0"/>
                          </a:rPr>
                          <m:t>𝑖𝑛</m:t>
                        </m:r>
                        <m:r>
                          <a:rPr lang="en-US" b="0" i="1">
                            <a:latin typeface="Cambria Math" panose="02040503050406030204" pitchFamily="18" charset="0"/>
                          </a:rPr>
                          <m:t> </m:t>
                        </m:r>
                        <m:r>
                          <a:rPr lang="en-US" b="0" i="1">
                            <a:latin typeface="Cambria Math" panose="02040503050406030204" pitchFamily="18" charset="0"/>
                          </a:rPr>
                          <m:t>𝑡h𝑒</m:t>
                        </m:r>
                        <m:r>
                          <a:rPr lang="en-US" b="0" i="1">
                            <a:latin typeface="Cambria Math" panose="02040503050406030204" pitchFamily="18" charset="0"/>
                          </a:rPr>
                          <m:t> </m:t>
                        </m:r>
                        <m:r>
                          <a:rPr lang="en-US" b="0" i="1">
                            <a:latin typeface="Cambria Math" panose="02040503050406030204" pitchFamily="18" charset="0"/>
                          </a:rPr>
                          <m:t>𝑟𝑒𝑣𝑖𝑒𝑤</m:t>
                        </m:r>
                        <m:r>
                          <a:rPr lang="en-US" b="0" i="1">
                            <a:latin typeface="Cambria Math" panose="02040503050406030204" pitchFamily="18" charset="0"/>
                          </a:rPr>
                          <m:t> </m:t>
                        </m:r>
                      </m:den>
                    </m:f>
                  </m:oMath>
                </a14:m>
                <a:endParaRPr lang="en-US" dirty="0"/>
              </a:p>
            </p:txBody>
          </p:sp>
        </mc:Choice>
        <mc:Fallback xmlns="">
          <p:sp>
            <p:nvSpPr>
              <p:cNvPr id="2" name="Text Placeholder 1"/>
              <p:cNvSpPr>
                <a:spLocks noGrp="1" noRot="1" noChangeAspect="1" noMove="1" noResize="1" noEditPoints="1" noAdjustHandles="1" noChangeArrowheads="1" noChangeShapeType="1" noTextEdit="1"/>
              </p:cNvSpPr>
              <p:nvPr>
                <p:ph type="body" sz="quarter" idx="10"/>
              </p:nvPr>
            </p:nvSpPr>
            <p:spPr>
              <a:xfrm>
                <a:off x="231922" y="11322891"/>
                <a:ext cx="9602488" cy="4672626"/>
              </a:xfrm>
              <a:blipFill>
                <a:blip r:embed="rId3"/>
                <a:stretch>
                  <a:fillRect l="-508"/>
                </a:stretch>
              </a:blipFill>
            </p:spPr>
            <p:txBody>
              <a:bodyPr/>
              <a:lstStyle/>
              <a:p>
                <a:r>
                  <a:rPr lang="en-US">
                    <a:noFill/>
                  </a:rPr>
                  <a:t> </a:t>
                </a:r>
              </a:p>
            </p:txBody>
          </p:sp>
        </mc:Fallback>
      </mc:AlternateContent>
      <p:sp>
        <p:nvSpPr>
          <p:cNvPr id="3" name="Text Placeholder 2"/>
          <p:cNvSpPr>
            <a:spLocks noGrp="1"/>
          </p:cNvSpPr>
          <p:nvPr>
            <p:ph type="body" sz="quarter" idx="11"/>
          </p:nvPr>
        </p:nvSpPr>
        <p:spPr/>
        <p:txBody>
          <a:bodyPr/>
          <a:lstStyle/>
          <a:p>
            <a:r>
              <a:rPr lang="en-US" dirty="0" smtClean="0">
                <a:latin typeface="+mj-lt"/>
              </a:rPr>
              <a:t>Abstract</a:t>
            </a:r>
            <a:endParaRPr lang="en-US" dirty="0">
              <a:latin typeface="+mj-lt"/>
            </a:endParaRPr>
          </a:p>
        </p:txBody>
      </p:sp>
      <p:sp>
        <p:nvSpPr>
          <p:cNvPr id="4" name="Text Placeholder 3"/>
          <p:cNvSpPr>
            <a:spLocks noGrp="1"/>
          </p:cNvSpPr>
          <p:nvPr>
            <p:ph type="body" sz="quarter" idx="20"/>
          </p:nvPr>
        </p:nvSpPr>
        <p:spPr>
          <a:xfrm>
            <a:off x="231922" y="6959184"/>
            <a:ext cx="8269287" cy="589166"/>
          </a:xfrm>
        </p:spPr>
        <p:txBody>
          <a:bodyPr/>
          <a:lstStyle/>
          <a:p>
            <a:r>
              <a:rPr lang="en-US" dirty="0" smtClean="0">
                <a:latin typeface="+mj-lt"/>
              </a:rPr>
              <a:t>Hypotheses and Objectives </a:t>
            </a:r>
            <a:endParaRPr lang="en-US" dirty="0">
              <a:latin typeface="+mj-lt"/>
            </a:endParaRPr>
          </a:p>
        </p:txBody>
      </p:sp>
      <p:sp>
        <p:nvSpPr>
          <p:cNvPr id="5" name="Text Placeholder 4"/>
          <p:cNvSpPr>
            <a:spLocks noGrp="1"/>
          </p:cNvSpPr>
          <p:nvPr>
            <p:ph type="body" sz="quarter" idx="21"/>
          </p:nvPr>
        </p:nvSpPr>
        <p:spPr>
          <a:xfrm>
            <a:off x="438087" y="4100716"/>
            <a:ext cx="9906063" cy="2339102"/>
          </a:xfrm>
        </p:spPr>
        <p:txBody>
          <a:bodyPr/>
          <a:lstStyle/>
          <a:p>
            <a:pPr algn="just"/>
            <a:r>
              <a:rPr lang="en-US" dirty="0"/>
              <a:t>This project tries </a:t>
            </a:r>
            <a:r>
              <a:rPr lang="en-US" dirty="0" smtClean="0"/>
              <a:t>to </a:t>
            </a:r>
          </a:p>
          <a:p>
            <a:pPr marL="342900" indent="-342900" algn="just">
              <a:buFont typeface="Arial" panose="020B0604020202020204" pitchFamily="34" charset="0"/>
              <a:buChar char="•"/>
            </a:pPr>
            <a:r>
              <a:rPr lang="en-US" dirty="0"/>
              <a:t>A</a:t>
            </a:r>
            <a:r>
              <a:rPr lang="en-US" dirty="0" smtClean="0"/>
              <a:t>nalyze </a:t>
            </a:r>
            <a:r>
              <a:rPr lang="en-US" dirty="0"/>
              <a:t>linguistic cues from fake review </a:t>
            </a:r>
            <a:r>
              <a:rPr lang="en-US" dirty="0" smtClean="0"/>
              <a:t>datasets. </a:t>
            </a:r>
          </a:p>
          <a:p>
            <a:pPr marL="342900" indent="-342900" algn="just">
              <a:buFont typeface="Arial" panose="020B0604020202020204" pitchFamily="34" charset="0"/>
              <a:buChar char="•"/>
            </a:pPr>
            <a:r>
              <a:rPr lang="en-US" dirty="0" smtClean="0"/>
              <a:t>Explores </a:t>
            </a:r>
            <a:r>
              <a:rPr lang="en-US" dirty="0"/>
              <a:t>two types of linguistic </a:t>
            </a:r>
            <a:r>
              <a:rPr lang="en-US" dirty="0" smtClean="0"/>
              <a:t>cues </a:t>
            </a:r>
          </a:p>
          <a:p>
            <a:pPr algn="just"/>
            <a:r>
              <a:rPr lang="en-US" dirty="0"/>
              <a:t> </a:t>
            </a:r>
            <a:r>
              <a:rPr lang="en-US" dirty="0" smtClean="0"/>
              <a:t>       - General </a:t>
            </a:r>
            <a:r>
              <a:rPr lang="en-US" dirty="0"/>
              <a:t>linguistic </a:t>
            </a:r>
            <a:r>
              <a:rPr lang="en-US" dirty="0" smtClean="0"/>
              <a:t>cues</a:t>
            </a:r>
            <a:r>
              <a:rPr lang="en-US" dirty="0"/>
              <a:t>:</a:t>
            </a:r>
            <a:r>
              <a:rPr lang="en-US" dirty="0" smtClean="0"/>
              <a:t> n-gram </a:t>
            </a:r>
            <a:r>
              <a:rPr lang="en-US" dirty="0"/>
              <a:t>of words and n-gram of </a:t>
            </a:r>
            <a:r>
              <a:rPr lang="en-US" dirty="0" smtClean="0"/>
              <a:t>POS tagging</a:t>
            </a:r>
          </a:p>
          <a:p>
            <a:pPr marL="342900" indent="-342900" algn="just">
              <a:buFont typeface="Arial" panose="020B0604020202020204" pitchFamily="34" charset="0"/>
              <a:buChar char="•"/>
            </a:pPr>
            <a:r>
              <a:rPr lang="en-US" dirty="0" smtClean="0"/>
              <a:t>Deceptive </a:t>
            </a:r>
            <a:r>
              <a:rPr lang="en-US" dirty="0"/>
              <a:t>linguistic </a:t>
            </a:r>
            <a:r>
              <a:rPr lang="en-US" dirty="0" smtClean="0"/>
              <a:t>cues </a:t>
            </a:r>
          </a:p>
          <a:p>
            <a:pPr marL="342900" indent="-342900" algn="just">
              <a:buFont typeface="Arial" panose="020B0604020202020204" pitchFamily="34" charset="0"/>
              <a:buChar char="•"/>
            </a:pPr>
            <a:r>
              <a:rPr lang="en-US" dirty="0" smtClean="0"/>
              <a:t>Analyze the performance of a deep learning model</a:t>
            </a:r>
            <a:endParaRPr lang="en-US" dirty="0"/>
          </a:p>
        </p:txBody>
      </p:sp>
      <p:sp>
        <p:nvSpPr>
          <p:cNvPr id="6" name="Text Placeholder 5"/>
          <p:cNvSpPr>
            <a:spLocks noGrp="1"/>
          </p:cNvSpPr>
          <p:nvPr>
            <p:ph type="body" sz="quarter" idx="22"/>
          </p:nvPr>
        </p:nvSpPr>
        <p:spPr>
          <a:xfrm>
            <a:off x="238992" y="10489213"/>
            <a:ext cx="8290965" cy="589166"/>
          </a:xfrm>
        </p:spPr>
        <p:txBody>
          <a:bodyPr/>
          <a:lstStyle/>
          <a:p>
            <a:r>
              <a:rPr lang="en-US" dirty="0">
                <a:latin typeface="+mj-lt"/>
              </a:rPr>
              <a:t>Deceptive </a:t>
            </a:r>
            <a:r>
              <a:rPr lang="en-US" dirty="0" smtClean="0">
                <a:latin typeface="+mj-lt"/>
              </a:rPr>
              <a:t>Linguistic Cue </a:t>
            </a:r>
            <a:r>
              <a:rPr lang="en-US" dirty="0">
                <a:latin typeface="+mj-lt"/>
              </a:rPr>
              <a:t>D</a:t>
            </a:r>
            <a:r>
              <a:rPr lang="en-US" dirty="0" smtClean="0">
                <a:latin typeface="+mj-lt"/>
              </a:rPr>
              <a:t>efinitions</a:t>
            </a:r>
            <a:endParaRPr lang="en-US" dirty="0">
              <a:latin typeface="+mj-lt"/>
            </a:endParaRPr>
          </a:p>
        </p:txBody>
      </p:sp>
      <p:sp>
        <p:nvSpPr>
          <p:cNvPr id="7" name="Text Placeholder 6"/>
          <p:cNvSpPr>
            <a:spLocks noGrp="1"/>
          </p:cNvSpPr>
          <p:nvPr>
            <p:ph type="body" sz="quarter" idx="23"/>
          </p:nvPr>
        </p:nvSpPr>
        <p:spPr>
          <a:xfrm>
            <a:off x="10889615" y="9582865"/>
            <a:ext cx="8274926" cy="1969770"/>
          </a:xfrm>
        </p:spPr>
        <p:txBody>
          <a:bodyPr/>
          <a:lstStyle/>
          <a:p>
            <a:pPr marL="342900" indent="-342900" algn="just">
              <a:buFont typeface="Arial" panose="020B0604020202020204" pitchFamily="34" charset="0"/>
              <a:buChar char="•"/>
            </a:pPr>
            <a:r>
              <a:rPr lang="en-US" dirty="0" smtClean="0"/>
              <a:t>Computer generated fake </a:t>
            </a:r>
            <a:r>
              <a:rPr lang="en-US" dirty="0"/>
              <a:t>review dataset of </a:t>
            </a:r>
            <a:r>
              <a:rPr lang="en-US" dirty="0" smtClean="0"/>
              <a:t>40432</a:t>
            </a:r>
          </a:p>
          <a:p>
            <a:pPr algn="just"/>
            <a:r>
              <a:rPr lang="en-US" dirty="0"/>
              <a:t> </a:t>
            </a:r>
            <a:r>
              <a:rPr lang="en-US" dirty="0" smtClean="0"/>
              <a:t>        - Sample 40432, Real , Fake 20216, 20216 </a:t>
            </a:r>
          </a:p>
          <a:p>
            <a:pPr marL="342900" indent="-342900" algn="just">
              <a:buFont typeface="Arial" panose="020B0604020202020204" pitchFamily="34" charset="0"/>
              <a:buChar char="•"/>
            </a:pPr>
            <a:r>
              <a:rPr lang="en-US" dirty="0" smtClean="0"/>
              <a:t>Amazon Product Review</a:t>
            </a:r>
          </a:p>
          <a:p>
            <a:pPr algn="just"/>
            <a:r>
              <a:rPr lang="en-US" dirty="0"/>
              <a:t> </a:t>
            </a:r>
            <a:r>
              <a:rPr lang="en-US" dirty="0" smtClean="0"/>
              <a:t>        -Sample 110, Real  55, Fake 55</a:t>
            </a:r>
            <a:endParaRPr lang="en-US" dirty="0"/>
          </a:p>
          <a:p>
            <a:pPr algn="just"/>
            <a:endParaRPr lang="en-US" dirty="0"/>
          </a:p>
        </p:txBody>
      </p:sp>
      <p:sp>
        <p:nvSpPr>
          <p:cNvPr id="8" name="Text Placeholder 7"/>
          <p:cNvSpPr>
            <a:spLocks noGrp="1"/>
          </p:cNvSpPr>
          <p:nvPr>
            <p:ph type="body" sz="quarter" idx="24"/>
          </p:nvPr>
        </p:nvSpPr>
        <p:spPr>
          <a:xfrm>
            <a:off x="10759186" y="8903505"/>
            <a:ext cx="8274926" cy="589166"/>
          </a:xfrm>
        </p:spPr>
        <p:txBody>
          <a:bodyPr/>
          <a:lstStyle/>
          <a:p>
            <a:r>
              <a:rPr lang="en-US" dirty="0" smtClean="0"/>
              <a:t>Datasets</a:t>
            </a:r>
            <a:endParaRPr lang="en-US" dirty="0"/>
          </a:p>
        </p:txBody>
      </p:sp>
      <p:sp>
        <p:nvSpPr>
          <p:cNvPr id="9" name="Text Placeholder 8"/>
          <p:cNvSpPr>
            <a:spLocks noGrp="1"/>
          </p:cNvSpPr>
          <p:nvPr>
            <p:ph type="body" sz="quarter" idx="25"/>
          </p:nvPr>
        </p:nvSpPr>
        <p:spPr/>
        <p:txBody>
          <a:bodyPr/>
          <a:lstStyle/>
          <a:p>
            <a:r>
              <a:rPr lang="en-US" dirty="0" smtClean="0"/>
              <a:t>Feature Importance(N-gram of Words: 1-9 gram)</a:t>
            </a:r>
            <a:endParaRPr lang="en-US" dirty="0"/>
          </a:p>
        </p:txBody>
      </p:sp>
      <p:sp>
        <p:nvSpPr>
          <p:cNvPr id="11" name="Text Placeholder 10"/>
          <p:cNvSpPr>
            <a:spLocks noGrp="1"/>
          </p:cNvSpPr>
          <p:nvPr>
            <p:ph type="body" sz="quarter" idx="27"/>
          </p:nvPr>
        </p:nvSpPr>
        <p:spPr>
          <a:xfrm>
            <a:off x="35251960" y="11770907"/>
            <a:ext cx="8272463" cy="589166"/>
          </a:xfrm>
        </p:spPr>
        <p:txBody>
          <a:bodyPr/>
          <a:lstStyle/>
          <a:p>
            <a:r>
              <a:rPr lang="en-US" dirty="0" smtClean="0"/>
              <a:t>Classification using Deep Learning</a:t>
            </a:r>
            <a:endParaRPr lang="en-US" dirty="0"/>
          </a:p>
        </p:txBody>
      </p:sp>
      <p:sp>
        <p:nvSpPr>
          <p:cNvPr id="12" name="Text Placeholder 11"/>
          <p:cNvSpPr>
            <a:spLocks noGrp="1"/>
          </p:cNvSpPr>
          <p:nvPr>
            <p:ph type="body" sz="quarter" idx="28"/>
          </p:nvPr>
        </p:nvSpPr>
        <p:spPr>
          <a:xfrm>
            <a:off x="35251961" y="12587671"/>
            <a:ext cx="8272462" cy="1600438"/>
          </a:xfrm>
        </p:spPr>
        <p:txBody>
          <a:bodyPr/>
          <a:lstStyle/>
          <a:p>
            <a:pPr marL="342900" indent="-342900" algn="just">
              <a:buFont typeface="Arial" panose="020B0604020202020204" pitchFamily="34" charset="0"/>
              <a:buChar char="•"/>
            </a:pPr>
            <a:r>
              <a:rPr lang="en-US" dirty="0" smtClean="0"/>
              <a:t>Accuracy: 94%</a:t>
            </a:r>
          </a:p>
          <a:p>
            <a:pPr marL="342900" indent="-342900" algn="just">
              <a:buFont typeface="Arial" panose="020B0604020202020204" pitchFamily="34" charset="0"/>
              <a:buChar char="•"/>
            </a:pPr>
            <a:r>
              <a:rPr lang="en-US" dirty="0" smtClean="0"/>
              <a:t>Precision: 0.497</a:t>
            </a:r>
          </a:p>
          <a:p>
            <a:pPr marL="342900" indent="-342900" algn="just">
              <a:buFont typeface="Arial" panose="020B0604020202020204" pitchFamily="34" charset="0"/>
              <a:buChar char="•"/>
            </a:pPr>
            <a:r>
              <a:rPr lang="en-US" dirty="0" smtClean="0"/>
              <a:t>Recall: 1</a:t>
            </a:r>
          </a:p>
          <a:p>
            <a:pPr marL="342900" indent="-342900" algn="just">
              <a:buFont typeface="Arial" panose="020B0604020202020204" pitchFamily="34" charset="0"/>
              <a:buChar char="•"/>
            </a:pPr>
            <a:r>
              <a:rPr lang="en-US" dirty="0" smtClean="0"/>
              <a:t>F1-score: 0.664</a:t>
            </a:r>
            <a:endParaRPr lang="en-US" dirty="0"/>
          </a:p>
        </p:txBody>
      </p:sp>
      <p:sp>
        <p:nvSpPr>
          <p:cNvPr id="13" name="Text Placeholder 12"/>
          <p:cNvSpPr>
            <a:spLocks noGrp="1"/>
          </p:cNvSpPr>
          <p:nvPr>
            <p:ph type="body" sz="quarter" idx="29"/>
          </p:nvPr>
        </p:nvSpPr>
        <p:spPr>
          <a:xfrm>
            <a:off x="35071216" y="16714743"/>
            <a:ext cx="8272462" cy="660298"/>
          </a:xfrm>
        </p:spPr>
        <p:txBody>
          <a:bodyPr/>
          <a:lstStyle/>
          <a:p>
            <a:r>
              <a:rPr lang="en-US" dirty="0" smtClean="0"/>
              <a:t>References</a:t>
            </a:r>
            <a:endParaRPr lang="en-US" dirty="0"/>
          </a:p>
        </p:txBody>
      </p:sp>
      <p:sp>
        <p:nvSpPr>
          <p:cNvPr id="14" name="Text Placeholder 13"/>
          <p:cNvSpPr>
            <a:spLocks noGrp="1"/>
          </p:cNvSpPr>
          <p:nvPr>
            <p:ph type="body" sz="quarter" idx="30"/>
          </p:nvPr>
        </p:nvSpPr>
        <p:spPr>
          <a:xfrm>
            <a:off x="35147250" y="17538829"/>
            <a:ext cx="8272463" cy="3754874"/>
          </a:xfrm>
        </p:spPr>
        <p:txBody>
          <a:bodyPr/>
          <a:lstStyle/>
          <a:p>
            <a:pPr marL="457200" lvl="0" indent="-457200" algn="just">
              <a:buFont typeface="+mj-lt"/>
              <a:buAutoNum type="arabicPeriod"/>
            </a:pPr>
            <a:r>
              <a:rPr lang="en-US" dirty="0" err="1" smtClean="0"/>
              <a:t>Addawood</a:t>
            </a:r>
            <a:r>
              <a:rPr lang="en-US" dirty="0"/>
              <a:t>, A., </a:t>
            </a:r>
            <a:r>
              <a:rPr lang="en-US" dirty="0" err="1"/>
              <a:t>Badawy</a:t>
            </a:r>
            <a:r>
              <a:rPr lang="en-US" dirty="0"/>
              <a:t>, A., </a:t>
            </a:r>
            <a:r>
              <a:rPr lang="en-US" dirty="0" err="1"/>
              <a:t>Lerman</a:t>
            </a:r>
            <a:r>
              <a:rPr lang="en-US" dirty="0"/>
              <a:t>, K. and Ferrara, E., 2019, July. Linguistic cues to deception: Identifying political trolls on social media. In </a:t>
            </a:r>
            <a:r>
              <a:rPr lang="en-US" i="1" dirty="0"/>
              <a:t>Proceedings of the international AAAI conference on web and social media</a:t>
            </a:r>
            <a:r>
              <a:rPr lang="en-US" dirty="0"/>
              <a:t> (Vol. 13, pp. 15-25).</a:t>
            </a:r>
          </a:p>
          <a:p>
            <a:pPr marL="457200" lvl="0" indent="-457200" algn="just">
              <a:buFont typeface="+mj-lt"/>
              <a:buAutoNum type="arabicPeriod"/>
            </a:pPr>
            <a:r>
              <a:rPr lang="en-US" dirty="0" smtClean="0"/>
              <a:t>Ahmed</a:t>
            </a:r>
            <a:r>
              <a:rPr lang="en-US" dirty="0"/>
              <a:t>, H., </a:t>
            </a:r>
            <a:r>
              <a:rPr lang="en-US" dirty="0" err="1"/>
              <a:t>Traore</a:t>
            </a:r>
            <a:r>
              <a:rPr lang="en-US" dirty="0"/>
              <a:t>, I. and </a:t>
            </a:r>
            <a:r>
              <a:rPr lang="en-US" dirty="0" err="1"/>
              <a:t>Saad</a:t>
            </a:r>
            <a:r>
              <a:rPr lang="en-US" dirty="0"/>
              <a:t>, S., 2017, October. Detection of online fake news using n-gram analysis and machine learning techniques. In </a:t>
            </a:r>
            <a:r>
              <a:rPr lang="en-US" i="1" dirty="0"/>
              <a:t>International conference on intelligent, secure, and dependable systems in distributed and cloud environments</a:t>
            </a:r>
            <a:r>
              <a:rPr lang="en-US" dirty="0"/>
              <a:t> (pp. 127-138). Springer, Cham</a:t>
            </a:r>
            <a:r>
              <a:rPr lang="en-US" dirty="0" smtClean="0"/>
              <a:t>.</a:t>
            </a:r>
          </a:p>
          <a:p>
            <a:pPr marL="457200" lvl="0" indent="-457200" algn="just">
              <a:buFont typeface="+mj-lt"/>
              <a:buAutoNum type="arabicPeriod"/>
            </a:pPr>
            <a:r>
              <a:rPr lang="en-US" dirty="0"/>
              <a:t>https://towardsdatascience.com/fake-news-classification-with-recurrent-convolutional-neural-networks-4a081ff69f1a</a:t>
            </a:r>
          </a:p>
          <a:p>
            <a:pPr algn="just"/>
            <a:endParaRPr lang="en-US" dirty="0"/>
          </a:p>
        </p:txBody>
      </p:sp>
      <p:sp>
        <p:nvSpPr>
          <p:cNvPr id="15" name="Text Placeholder 14"/>
          <p:cNvSpPr>
            <a:spLocks noGrp="1"/>
          </p:cNvSpPr>
          <p:nvPr>
            <p:ph type="body" sz="quarter" idx="96"/>
          </p:nvPr>
        </p:nvSpPr>
        <p:spPr>
          <a:xfrm>
            <a:off x="231922" y="7824201"/>
            <a:ext cx="10112228" cy="1908215"/>
          </a:xfrm>
        </p:spPr>
        <p:txBody>
          <a:bodyPr/>
          <a:lstStyle/>
          <a:p>
            <a:pPr marL="457200" indent="-457200" algn="just">
              <a:buFont typeface="+mj-lt"/>
              <a:buAutoNum type="arabicPeriod"/>
            </a:pPr>
            <a:r>
              <a:rPr lang="en-US" dirty="0"/>
              <a:t>Analyzing properties of Fake Review Datasets</a:t>
            </a:r>
          </a:p>
          <a:p>
            <a:pPr marL="457200" indent="-457200" algn="just">
              <a:buFont typeface="+mj-lt"/>
              <a:buAutoNum type="arabicPeriod"/>
            </a:pPr>
            <a:r>
              <a:rPr lang="en-US" dirty="0"/>
              <a:t>Exploring the performance of general linguistic cues using logistic regression </a:t>
            </a:r>
            <a:r>
              <a:rPr lang="en-US" dirty="0" smtClean="0"/>
              <a:t>accuracy and </a:t>
            </a:r>
            <a:r>
              <a:rPr lang="en-US" dirty="0"/>
              <a:t>feature importance</a:t>
            </a:r>
          </a:p>
          <a:p>
            <a:pPr marL="457200" indent="-457200" algn="just">
              <a:buFont typeface="+mj-lt"/>
              <a:buAutoNum type="arabicPeriod"/>
            </a:pPr>
            <a:r>
              <a:rPr lang="en-US" dirty="0"/>
              <a:t>Exploring the performance of deceptive linguistic cues using linear </a:t>
            </a:r>
            <a:r>
              <a:rPr lang="en-US" dirty="0" smtClean="0"/>
              <a:t>regression r-squared</a:t>
            </a:r>
            <a:endParaRPr lang="en-US" dirty="0"/>
          </a:p>
          <a:p>
            <a:pPr marL="457200" indent="-457200" algn="just">
              <a:buFont typeface="+mj-lt"/>
              <a:buAutoNum type="arabicPeriod"/>
            </a:pPr>
            <a:r>
              <a:rPr lang="en-US" dirty="0" smtClean="0"/>
              <a:t>Classifying fake reviews using Recurrent Convolutional Neural Network</a:t>
            </a:r>
            <a:endParaRPr lang="en-US" dirty="0"/>
          </a:p>
        </p:txBody>
      </p:sp>
      <p:sp>
        <p:nvSpPr>
          <p:cNvPr id="16" name="Text Placeholder 15"/>
          <p:cNvSpPr>
            <a:spLocks noGrp="1"/>
          </p:cNvSpPr>
          <p:nvPr>
            <p:ph type="body" sz="quarter" idx="136"/>
          </p:nvPr>
        </p:nvSpPr>
        <p:spPr>
          <a:xfrm>
            <a:off x="10759186" y="4117197"/>
            <a:ext cx="8274926" cy="1969770"/>
          </a:xfrm>
        </p:spPr>
        <p:txBody>
          <a:bodyPr/>
          <a:lstStyle/>
          <a:p>
            <a:pPr marL="342900" indent="-342900" algn="just">
              <a:buFont typeface="Arial" panose="020B0604020202020204" pitchFamily="34" charset="0"/>
              <a:buChar char="•"/>
            </a:pPr>
            <a:r>
              <a:rPr lang="en-US" dirty="0"/>
              <a:t>L</a:t>
            </a:r>
            <a:r>
              <a:rPr lang="en-US" dirty="0" smtClean="0"/>
              <a:t>ower </a:t>
            </a:r>
            <a:r>
              <a:rPr lang="en-US" dirty="0"/>
              <a:t>case </a:t>
            </a:r>
            <a:r>
              <a:rPr lang="en-US" dirty="0" smtClean="0"/>
              <a:t>conversion: Python String </a:t>
            </a:r>
          </a:p>
          <a:p>
            <a:pPr marL="342900" indent="-342900" algn="just">
              <a:buFont typeface="Arial" panose="020B0604020202020204" pitchFamily="34" charset="0"/>
              <a:buChar char="•"/>
            </a:pPr>
            <a:r>
              <a:rPr lang="en-US" dirty="0"/>
              <a:t>N</a:t>
            </a:r>
            <a:r>
              <a:rPr lang="en-US" dirty="0" smtClean="0"/>
              <a:t>umber </a:t>
            </a:r>
            <a:r>
              <a:rPr lang="en-US" dirty="0"/>
              <a:t>conversion into </a:t>
            </a:r>
            <a:r>
              <a:rPr lang="en-US" dirty="0" smtClean="0"/>
              <a:t>strings: Inflect</a:t>
            </a:r>
          </a:p>
          <a:p>
            <a:pPr marL="342900" indent="-342900" algn="just">
              <a:buFont typeface="Arial" panose="020B0604020202020204" pitchFamily="34" charset="0"/>
              <a:buChar char="•"/>
            </a:pPr>
            <a:r>
              <a:rPr lang="en-US" dirty="0" smtClean="0"/>
              <a:t>Removal of  punctuations</a:t>
            </a:r>
            <a:r>
              <a:rPr lang="en-US" dirty="0"/>
              <a:t>, white spaces</a:t>
            </a:r>
            <a:r>
              <a:rPr lang="en-US" dirty="0" smtClean="0"/>
              <a:t>, and </a:t>
            </a:r>
            <a:r>
              <a:rPr lang="en-US" dirty="0"/>
              <a:t>stop words </a:t>
            </a:r>
            <a:r>
              <a:rPr lang="en-US" dirty="0" smtClean="0"/>
              <a:t>removal: NLTK </a:t>
            </a:r>
          </a:p>
          <a:p>
            <a:pPr marL="342900" indent="-342900" algn="just">
              <a:buFont typeface="Arial" panose="020B0604020202020204" pitchFamily="34" charset="0"/>
              <a:buChar char="•"/>
            </a:pPr>
            <a:r>
              <a:rPr lang="en-US" dirty="0" smtClean="0"/>
              <a:t>Named entity removal spacy</a:t>
            </a:r>
          </a:p>
          <a:p>
            <a:pPr marL="342900" indent="-342900" algn="just">
              <a:buFont typeface="Arial" panose="020B0604020202020204" pitchFamily="34" charset="0"/>
              <a:buChar char="•"/>
            </a:pPr>
            <a:r>
              <a:rPr lang="en-US" dirty="0"/>
              <a:t>S</a:t>
            </a:r>
            <a:r>
              <a:rPr lang="en-US" dirty="0" smtClean="0"/>
              <a:t>temming </a:t>
            </a:r>
            <a:r>
              <a:rPr lang="en-US" dirty="0"/>
              <a:t>and </a:t>
            </a:r>
            <a:r>
              <a:rPr lang="en-US" dirty="0" smtClean="0"/>
              <a:t>Lemmatization: NLTK</a:t>
            </a:r>
            <a:endParaRPr lang="en-US" dirty="0"/>
          </a:p>
        </p:txBody>
      </p:sp>
      <p:sp>
        <p:nvSpPr>
          <p:cNvPr id="17" name="Text Placeholder 16"/>
          <p:cNvSpPr>
            <a:spLocks noGrp="1"/>
          </p:cNvSpPr>
          <p:nvPr>
            <p:ph type="body" sz="quarter" idx="137"/>
          </p:nvPr>
        </p:nvSpPr>
        <p:spPr>
          <a:xfrm>
            <a:off x="10344150" y="3503179"/>
            <a:ext cx="8274926" cy="589166"/>
          </a:xfrm>
        </p:spPr>
        <p:txBody>
          <a:bodyPr/>
          <a:lstStyle/>
          <a:p>
            <a:r>
              <a:rPr lang="en-US" dirty="0" smtClean="0">
                <a:latin typeface="+mj-lt"/>
              </a:rPr>
              <a:t>Preprocessing</a:t>
            </a:r>
            <a:endParaRPr lang="en-US" dirty="0">
              <a:latin typeface="+mj-lt"/>
            </a:endParaRPr>
          </a:p>
        </p:txBody>
      </p:sp>
      <p:sp>
        <p:nvSpPr>
          <p:cNvPr id="18" name="Text Placeholder 17"/>
          <p:cNvSpPr>
            <a:spLocks noGrp="1"/>
          </p:cNvSpPr>
          <p:nvPr>
            <p:ph type="body" sz="quarter" idx="161"/>
          </p:nvPr>
        </p:nvSpPr>
        <p:spPr>
          <a:xfrm flipV="1">
            <a:off x="5225143" y="1419110"/>
            <a:ext cx="33440914" cy="45719"/>
          </a:xfrm>
        </p:spPr>
        <p:txBody>
          <a:bodyPr>
            <a:normAutofit fontScale="25000" lnSpcReduction="20000"/>
          </a:bodyPr>
          <a:lstStyle/>
          <a:p>
            <a:endParaRPr lang="en-US" dirty="0"/>
          </a:p>
        </p:txBody>
      </p:sp>
      <p:sp>
        <p:nvSpPr>
          <p:cNvPr id="19" name="Text Placeholder 18"/>
          <p:cNvSpPr>
            <a:spLocks noGrp="1"/>
          </p:cNvSpPr>
          <p:nvPr>
            <p:ph type="body" sz="quarter" idx="195"/>
          </p:nvPr>
        </p:nvSpPr>
        <p:spPr>
          <a:xfrm>
            <a:off x="5225143" y="1484241"/>
            <a:ext cx="33440914" cy="634555"/>
          </a:xfrm>
        </p:spPr>
        <p:txBody>
          <a:bodyPr>
            <a:normAutofit lnSpcReduction="10000"/>
          </a:bodyPr>
          <a:lstStyle/>
          <a:p>
            <a:r>
              <a:rPr lang="en-US" dirty="0" smtClean="0"/>
              <a:t>University of Houston</a:t>
            </a:r>
            <a:endParaRPr lang="en-US" dirty="0"/>
          </a:p>
        </p:txBody>
      </p:sp>
      <p:sp>
        <p:nvSpPr>
          <p:cNvPr id="20" name="Text Placeholder 19"/>
          <p:cNvSpPr>
            <a:spLocks noGrp="1"/>
          </p:cNvSpPr>
          <p:nvPr>
            <p:ph type="body" sz="quarter" idx="196"/>
          </p:nvPr>
        </p:nvSpPr>
        <p:spPr/>
        <p:txBody>
          <a:bodyPr>
            <a:normAutofit fontScale="77500" lnSpcReduction="20000"/>
          </a:bodyPr>
          <a:lstStyle/>
          <a:p>
            <a:r>
              <a:rPr lang="en-US" dirty="0"/>
              <a:t>Detecting Linguistic Clues from Fake Reviews</a:t>
            </a:r>
          </a:p>
          <a:p>
            <a:r>
              <a:rPr lang="en-US" sz="4600" dirty="0" err="1"/>
              <a:t>Md</a:t>
            </a:r>
            <a:r>
              <a:rPr lang="en-US" sz="4600" dirty="0"/>
              <a:t> Mahin (People Soft Id: 1900421)</a:t>
            </a:r>
          </a:p>
          <a:p>
            <a:endParaRPr lang="en-US" dirty="0"/>
          </a:p>
        </p:txBody>
      </p:sp>
      <p:sp>
        <p:nvSpPr>
          <p:cNvPr id="21" name="Text Placeholder 7"/>
          <p:cNvSpPr txBox="1">
            <a:spLocks/>
          </p:cNvSpPr>
          <p:nvPr/>
        </p:nvSpPr>
        <p:spPr>
          <a:xfrm>
            <a:off x="11523130" y="11346420"/>
            <a:ext cx="82749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latin typeface="+mj-lt"/>
              </a:rPr>
              <a:t>Analysis using Word Level Clustering: Fake Vs Real</a:t>
            </a:r>
            <a:endParaRPr lang="en-US" dirty="0">
              <a:latin typeface="+mj-lt"/>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8922" y="12386206"/>
            <a:ext cx="4923675" cy="3260468"/>
          </a:xfrm>
          <a:prstGeom prst="rect">
            <a:avLst/>
          </a:prstGeom>
        </p:spPr>
      </p:pic>
      <p:sp>
        <p:nvSpPr>
          <p:cNvPr id="25" name="Text Placeholder 7"/>
          <p:cNvSpPr txBox="1">
            <a:spLocks/>
          </p:cNvSpPr>
          <p:nvPr/>
        </p:nvSpPr>
        <p:spPr>
          <a:xfrm>
            <a:off x="11775109" y="15796597"/>
            <a:ext cx="82749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a:t>Analysis using </a:t>
            </a:r>
            <a:r>
              <a:rPr lang="en-US" dirty="0" smtClean="0"/>
              <a:t>Document Level Clustering: Fake Vs Real</a:t>
            </a: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85014" y="12357257"/>
            <a:ext cx="4603429" cy="3238653"/>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14209" y="16828153"/>
            <a:ext cx="5093100" cy="3209319"/>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22016" y="16782929"/>
            <a:ext cx="4698240" cy="3257266"/>
          </a:xfrm>
          <a:prstGeom prst="rect">
            <a:avLst/>
          </a:prstGeom>
        </p:spPr>
      </p:pic>
      <p:sp>
        <p:nvSpPr>
          <p:cNvPr id="30" name="Text Placeholder 7"/>
          <p:cNvSpPr txBox="1">
            <a:spLocks/>
          </p:cNvSpPr>
          <p:nvPr/>
        </p:nvSpPr>
        <p:spPr>
          <a:xfrm>
            <a:off x="22536405" y="2641799"/>
            <a:ext cx="82749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Topic Modeling: Fake Vs Real</a:t>
            </a:r>
            <a:endParaRPr lang="en-US" dirty="0"/>
          </a:p>
        </p:txBody>
      </p:sp>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86571" y="3759340"/>
            <a:ext cx="6338365" cy="2724792"/>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97589" y="3797761"/>
            <a:ext cx="6211476" cy="2686371"/>
          </a:xfrm>
          <a:prstGeom prst="rect">
            <a:avLst/>
          </a:prstGeom>
        </p:spPr>
      </p:pic>
      <p:sp>
        <p:nvSpPr>
          <p:cNvPr id="33" name="Text Placeholder 5"/>
          <p:cNvSpPr txBox="1">
            <a:spLocks/>
          </p:cNvSpPr>
          <p:nvPr/>
        </p:nvSpPr>
        <p:spPr>
          <a:xfrm>
            <a:off x="210244" y="16898554"/>
            <a:ext cx="8290965"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latin typeface="+mj-lt"/>
              </a:rPr>
              <a:t>Methodology to Create General Linguistic Cues</a:t>
            </a:r>
            <a:endParaRPr lang="en-US" dirty="0">
              <a:latin typeface="+mj-lt"/>
            </a:endParaRPr>
          </a:p>
        </p:txBody>
      </p:sp>
      <p:sp>
        <p:nvSpPr>
          <p:cNvPr id="34" name="Text Placeholder 14"/>
          <p:cNvSpPr txBox="1">
            <a:spLocks/>
          </p:cNvSpPr>
          <p:nvPr/>
        </p:nvSpPr>
        <p:spPr>
          <a:xfrm>
            <a:off x="319140" y="17906081"/>
            <a:ext cx="9990331" cy="1969770"/>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marL="457200" indent="-457200">
              <a:buFont typeface="+mj-lt"/>
              <a:buAutoNum type="arabicPeriod"/>
            </a:pPr>
            <a:r>
              <a:rPr lang="en-US" dirty="0" smtClean="0"/>
              <a:t>Preprocess the reviews</a:t>
            </a:r>
          </a:p>
          <a:p>
            <a:pPr marL="457200" indent="-457200">
              <a:buFont typeface="+mj-lt"/>
              <a:buAutoNum type="arabicPeriod"/>
            </a:pPr>
            <a:r>
              <a:rPr lang="en-US" dirty="0" smtClean="0"/>
              <a:t>Generate POS tag for each word and create a separate column with tags only</a:t>
            </a:r>
            <a:endParaRPr lang="en-US" dirty="0"/>
          </a:p>
          <a:p>
            <a:pPr marL="457200" indent="-457200">
              <a:buFont typeface="+mj-lt"/>
              <a:buAutoNum type="arabicPeriod"/>
            </a:pPr>
            <a:r>
              <a:rPr lang="en-US" dirty="0" smtClean="0"/>
              <a:t>Generate n-gram of cleaned reviews</a:t>
            </a:r>
          </a:p>
          <a:p>
            <a:pPr marL="457200" indent="-457200">
              <a:buFont typeface="+mj-lt"/>
              <a:buAutoNum type="arabicPeriod"/>
            </a:pPr>
            <a:r>
              <a:rPr lang="en-US" dirty="0" smtClean="0"/>
              <a:t>Generate n-gram of tags</a:t>
            </a:r>
          </a:p>
          <a:p>
            <a:pPr marL="457200" indent="-457200">
              <a:buFont typeface="+mj-lt"/>
              <a:buAutoNum type="arabicPeriod"/>
            </a:pPr>
            <a:r>
              <a:rPr lang="en-US" dirty="0" smtClean="0"/>
              <a:t>Generate TF-IDF of n-gram of tags</a:t>
            </a:r>
            <a:endParaRPr lang="en-US" dirty="0"/>
          </a:p>
        </p:txBody>
      </p:sp>
      <p:sp>
        <p:nvSpPr>
          <p:cNvPr id="35" name="Text Placeholder 16"/>
          <p:cNvSpPr txBox="1">
            <a:spLocks/>
          </p:cNvSpPr>
          <p:nvPr/>
        </p:nvSpPr>
        <p:spPr>
          <a:xfrm>
            <a:off x="10309471" y="6189550"/>
            <a:ext cx="82749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latin typeface="+mj-lt"/>
              </a:rPr>
              <a:t>Other Tools Used</a:t>
            </a:r>
            <a:endParaRPr lang="en-US" dirty="0">
              <a:latin typeface="+mj-lt"/>
            </a:endParaRPr>
          </a:p>
        </p:txBody>
      </p:sp>
      <p:sp>
        <p:nvSpPr>
          <p:cNvPr id="36" name="Text Placeholder 15"/>
          <p:cNvSpPr txBox="1">
            <a:spLocks/>
          </p:cNvSpPr>
          <p:nvPr/>
        </p:nvSpPr>
        <p:spPr>
          <a:xfrm>
            <a:off x="10759186" y="6833526"/>
            <a:ext cx="8274926" cy="2339102"/>
          </a:xfrm>
          <a:prstGeom prst="rect">
            <a:avLst/>
          </a:prstGeom>
        </p:spPr>
        <p:txBody>
          <a:bodyPr wrap="square" lIns="91440" tIns="91440" rIns="91440" bIns="91440">
            <a:spAutoFit/>
          </a:bodyPr>
          <a:lstStyle>
            <a:lvl1pPr marL="0" indent="0" algn="l" defTabSz="3761915" rtl="0" eaLnBrk="1" latinLnBrk="0" hangingPunct="1">
              <a:spcBef>
                <a:spcPct val="20000"/>
              </a:spcBef>
              <a:buFont typeface="Arial" pitchFamily="34" charset="0"/>
              <a:buNone/>
              <a:defRPr sz="20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273565"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2pPr>
            <a:lvl3pPr marL="1763397" indent="-489833"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3pPr>
            <a:lvl4pPr marL="2302214" indent="-538817"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4pPr>
            <a:lvl5pPr marL="2694080" indent="-391866" algn="l" defTabSz="3761915" rtl="0" eaLnBrk="1" latinLnBrk="0" hangingPunct="1">
              <a:spcBef>
                <a:spcPct val="20000"/>
              </a:spcBef>
              <a:buFont typeface="Arial" pitchFamily="34" charset="0"/>
              <a:buChar char="»"/>
              <a:defRPr sz="2100" kern="1200">
                <a:solidFill>
                  <a:schemeClr val="tx1"/>
                </a:solidFill>
                <a:latin typeface="Trebuchet MS" pitchFamily="34" charset="0"/>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pPr marL="342900" indent="-342900" algn="just">
              <a:buFont typeface="Arial" pitchFamily="34" charset="0"/>
              <a:buChar char="•"/>
            </a:pPr>
            <a:r>
              <a:rPr lang="en-US" dirty="0" smtClean="0"/>
              <a:t>POS tagging: NLTK</a:t>
            </a:r>
          </a:p>
          <a:p>
            <a:pPr marL="342900" indent="-342900" algn="just">
              <a:buFont typeface="Arial" pitchFamily="34" charset="0"/>
              <a:buChar char="•"/>
            </a:pPr>
            <a:r>
              <a:rPr lang="en-US" dirty="0" smtClean="0"/>
              <a:t>Word and document clustering: word2vec, genism, TSNE, </a:t>
            </a:r>
            <a:r>
              <a:rPr lang="en-US" dirty="0" err="1" smtClean="0"/>
              <a:t>Seaborn</a:t>
            </a:r>
            <a:endParaRPr lang="en-US" dirty="0" smtClean="0"/>
          </a:p>
          <a:p>
            <a:pPr marL="342900" indent="-342900" algn="just">
              <a:buFont typeface="Arial" pitchFamily="34" charset="0"/>
              <a:buChar char="•"/>
            </a:pPr>
            <a:r>
              <a:rPr lang="en-US" dirty="0" smtClean="0"/>
              <a:t>Topic Clustering: </a:t>
            </a:r>
            <a:r>
              <a:rPr lang="en-US" dirty="0" err="1"/>
              <a:t>s</a:t>
            </a:r>
            <a:r>
              <a:rPr lang="en-US" dirty="0" err="1" smtClean="0"/>
              <a:t>klearn</a:t>
            </a:r>
            <a:r>
              <a:rPr lang="en-US" dirty="0" smtClean="0"/>
              <a:t>, </a:t>
            </a:r>
            <a:r>
              <a:rPr lang="en-US" dirty="0" err="1" smtClean="0"/>
              <a:t>pyLDAvis</a:t>
            </a:r>
            <a:endParaRPr lang="en-US" dirty="0" smtClean="0"/>
          </a:p>
          <a:p>
            <a:pPr marL="342900" indent="-342900" algn="just">
              <a:buFont typeface="Arial" pitchFamily="34" charset="0"/>
              <a:buChar char="•"/>
            </a:pPr>
            <a:r>
              <a:rPr lang="en-US" dirty="0" smtClean="0"/>
              <a:t>Logistic Regression, Linear Regression, Feature Importance: </a:t>
            </a:r>
            <a:r>
              <a:rPr lang="en-US" dirty="0" err="1" smtClean="0"/>
              <a:t>sklearn</a:t>
            </a:r>
            <a:endParaRPr lang="en-US" dirty="0" smtClean="0"/>
          </a:p>
          <a:p>
            <a:pPr marL="342900" indent="-342900" algn="just">
              <a:buFont typeface="Arial" pitchFamily="34" charset="0"/>
              <a:buChar char="•"/>
            </a:pPr>
            <a:r>
              <a:rPr lang="en-US" dirty="0" smtClean="0"/>
              <a:t>Recurrent Convolutional Neural Network: </a:t>
            </a:r>
            <a:r>
              <a:rPr lang="en-US" dirty="0" err="1" smtClean="0"/>
              <a:t>sklearn</a:t>
            </a:r>
            <a:r>
              <a:rPr lang="en-US" dirty="0" smtClean="0"/>
              <a:t> and </a:t>
            </a:r>
            <a:r>
              <a:rPr lang="en-US" dirty="0" err="1" smtClean="0"/>
              <a:t>keras</a:t>
            </a:r>
            <a:endParaRPr lang="en-US" dirty="0" smtClean="0"/>
          </a:p>
          <a:p>
            <a:pPr marL="342900" indent="-342900" algn="just">
              <a:buFont typeface="Arial" pitchFamily="34" charset="0"/>
              <a:buChar char="•"/>
            </a:pPr>
            <a:endParaRPr lang="en-US" dirty="0"/>
          </a:p>
        </p:txBody>
      </p:sp>
      <p:sp>
        <p:nvSpPr>
          <p:cNvPr id="39" name="Text Placeholder 7"/>
          <p:cNvSpPr txBox="1">
            <a:spLocks/>
          </p:cNvSpPr>
          <p:nvPr/>
        </p:nvSpPr>
        <p:spPr>
          <a:xfrm>
            <a:off x="11054567" y="11901118"/>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Fake</a:t>
            </a:r>
            <a:endParaRPr lang="en-US" dirty="0"/>
          </a:p>
        </p:txBody>
      </p:sp>
      <p:sp>
        <p:nvSpPr>
          <p:cNvPr id="40" name="Text Placeholder 7"/>
          <p:cNvSpPr txBox="1">
            <a:spLocks/>
          </p:cNvSpPr>
          <p:nvPr/>
        </p:nvSpPr>
        <p:spPr>
          <a:xfrm>
            <a:off x="15365972" y="11828426"/>
            <a:ext cx="5405063"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Real</a:t>
            </a:r>
            <a:endParaRPr lang="en-US" dirty="0"/>
          </a:p>
        </p:txBody>
      </p:sp>
      <p:sp>
        <p:nvSpPr>
          <p:cNvPr id="41" name="Text Placeholder 7"/>
          <p:cNvSpPr txBox="1">
            <a:spLocks/>
          </p:cNvSpPr>
          <p:nvPr/>
        </p:nvSpPr>
        <p:spPr>
          <a:xfrm>
            <a:off x="10988897" y="16193763"/>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Fake</a:t>
            </a:r>
            <a:endParaRPr lang="en-US" dirty="0"/>
          </a:p>
        </p:txBody>
      </p:sp>
      <p:sp>
        <p:nvSpPr>
          <p:cNvPr id="42" name="Text Placeholder 7"/>
          <p:cNvSpPr txBox="1">
            <a:spLocks/>
          </p:cNvSpPr>
          <p:nvPr/>
        </p:nvSpPr>
        <p:spPr>
          <a:xfrm>
            <a:off x="15086476" y="16165366"/>
            <a:ext cx="5405063"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Real</a:t>
            </a:r>
            <a:endParaRPr lang="en-US" dirty="0"/>
          </a:p>
        </p:txBody>
      </p:sp>
      <p:sp>
        <p:nvSpPr>
          <p:cNvPr id="43" name="Text Placeholder 7"/>
          <p:cNvSpPr txBox="1">
            <a:spLocks/>
          </p:cNvSpPr>
          <p:nvPr/>
        </p:nvSpPr>
        <p:spPr>
          <a:xfrm>
            <a:off x="21104237" y="3116165"/>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Fake</a:t>
            </a:r>
            <a:endParaRPr lang="en-US" dirty="0"/>
          </a:p>
        </p:txBody>
      </p:sp>
      <p:sp>
        <p:nvSpPr>
          <p:cNvPr id="44" name="Text Placeholder 7"/>
          <p:cNvSpPr txBox="1">
            <a:spLocks/>
          </p:cNvSpPr>
          <p:nvPr/>
        </p:nvSpPr>
        <p:spPr>
          <a:xfrm>
            <a:off x="27993104" y="3028404"/>
            <a:ext cx="4250395"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Real</a:t>
            </a:r>
            <a:endParaRPr lang="en-US" dirty="0"/>
          </a:p>
        </p:txBody>
      </p:sp>
      <p:sp>
        <p:nvSpPr>
          <p:cNvPr id="45" name="Text Placeholder 7"/>
          <p:cNvSpPr txBox="1">
            <a:spLocks/>
          </p:cNvSpPr>
          <p:nvPr/>
        </p:nvSpPr>
        <p:spPr>
          <a:xfrm>
            <a:off x="23076634" y="6608787"/>
            <a:ext cx="8817537" cy="1020053"/>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General Linguistic Cues: With and Without Named Entities (N-gram of Words)</a:t>
            </a:r>
            <a:endParaRPr lang="en-US" dirty="0"/>
          </a:p>
        </p:txBody>
      </p:sp>
      <p:sp>
        <p:nvSpPr>
          <p:cNvPr id="49" name="Text Placeholder 7"/>
          <p:cNvSpPr txBox="1">
            <a:spLocks/>
          </p:cNvSpPr>
          <p:nvPr/>
        </p:nvSpPr>
        <p:spPr>
          <a:xfrm>
            <a:off x="23270875" y="11127485"/>
            <a:ext cx="8817537" cy="1020053"/>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General Linguistic Cues: With and Without Named Entities (N-gram of POS Tags)</a:t>
            </a:r>
            <a:endParaRPr lang="en-US" dirty="0"/>
          </a:p>
        </p:txBody>
      </p:sp>
      <p:sp>
        <p:nvSpPr>
          <p:cNvPr id="51" name="Text Placeholder 7"/>
          <p:cNvSpPr txBox="1">
            <a:spLocks/>
          </p:cNvSpPr>
          <p:nvPr/>
        </p:nvSpPr>
        <p:spPr>
          <a:xfrm>
            <a:off x="21570266" y="7306060"/>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With</a:t>
            </a:r>
            <a:endParaRPr lang="en-US" dirty="0"/>
          </a:p>
        </p:txBody>
      </p:sp>
      <p:sp>
        <p:nvSpPr>
          <p:cNvPr id="52" name="Text Placeholder 7"/>
          <p:cNvSpPr txBox="1">
            <a:spLocks/>
          </p:cNvSpPr>
          <p:nvPr/>
        </p:nvSpPr>
        <p:spPr>
          <a:xfrm>
            <a:off x="28200649" y="7225577"/>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Without</a:t>
            </a:r>
            <a:endParaRPr lang="en-US" dirty="0"/>
          </a:p>
        </p:txBody>
      </p:sp>
      <p:sp>
        <p:nvSpPr>
          <p:cNvPr id="53" name="Text Placeholder 7"/>
          <p:cNvSpPr txBox="1">
            <a:spLocks/>
          </p:cNvSpPr>
          <p:nvPr/>
        </p:nvSpPr>
        <p:spPr>
          <a:xfrm>
            <a:off x="21806448" y="11901118"/>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With</a:t>
            </a:r>
            <a:endParaRPr lang="en-US" dirty="0"/>
          </a:p>
        </p:txBody>
      </p:sp>
      <p:sp>
        <p:nvSpPr>
          <p:cNvPr id="55" name="Text Placeholder 7"/>
          <p:cNvSpPr txBox="1">
            <a:spLocks/>
          </p:cNvSpPr>
          <p:nvPr/>
        </p:nvSpPr>
        <p:spPr>
          <a:xfrm>
            <a:off x="28455111" y="11835207"/>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Without</a:t>
            </a:r>
            <a:endParaRPr lang="en-US" dirty="0"/>
          </a:p>
        </p:txBody>
      </p:sp>
      <p:sp>
        <p:nvSpPr>
          <p:cNvPr id="58" name="Text Placeholder 7"/>
          <p:cNvSpPr txBox="1">
            <a:spLocks/>
          </p:cNvSpPr>
          <p:nvPr/>
        </p:nvSpPr>
        <p:spPr>
          <a:xfrm>
            <a:off x="22676257" y="15966217"/>
            <a:ext cx="9638765"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Deceptive Linguistic Cues: With and Without Named Entities</a:t>
            </a:r>
            <a:endParaRPr lang="en-US" dirty="0"/>
          </a:p>
        </p:txBody>
      </p:sp>
      <p:sp>
        <p:nvSpPr>
          <p:cNvPr id="59" name="Text Placeholder 7"/>
          <p:cNvSpPr txBox="1">
            <a:spLocks/>
          </p:cNvSpPr>
          <p:nvPr/>
        </p:nvSpPr>
        <p:spPr>
          <a:xfrm>
            <a:off x="21830325" y="16358984"/>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With</a:t>
            </a:r>
            <a:endParaRPr lang="en-US" dirty="0"/>
          </a:p>
        </p:txBody>
      </p:sp>
      <p:sp>
        <p:nvSpPr>
          <p:cNvPr id="60" name="Text Placeholder 7"/>
          <p:cNvSpPr txBox="1">
            <a:spLocks/>
          </p:cNvSpPr>
          <p:nvPr/>
        </p:nvSpPr>
        <p:spPr>
          <a:xfrm>
            <a:off x="28667095" y="16366155"/>
            <a:ext cx="4606026" cy="589166"/>
          </a:xfrm>
          <a:prstGeom prst="rect">
            <a:avLst/>
          </a:prstGeom>
          <a:noFill/>
        </p:spPr>
        <p:txBody>
          <a:bodyPr wrap="square" lIns="78374" tIns="78374" rIns="78374" bIns="78374" anchor="ctr" anchorCtr="0">
            <a:spAutoFit/>
          </a:bodyPr>
          <a:lstStyle>
            <a:lvl1pPr marL="0" indent="0" algn="ctr" defTabSz="3761915" rtl="0" eaLnBrk="1" latinLnBrk="0" hangingPunct="1">
              <a:spcBef>
                <a:spcPct val="20000"/>
              </a:spcBef>
              <a:buFont typeface="Arial" pitchFamily="34" charset="0"/>
              <a:buNone/>
              <a:defRPr sz="2800" b="1" u="sng" kern="1200" baseline="0">
                <a:solidFill>
                  <a:schemeClr val="accent5">
                    <a:lumMod val="50000"/>
                  </a:schemeClr>
                </a:solidFill>
                <a:latin typeface="+mn-lt"/>
                <a:ea typeface="+mn-ea"/>
                <a:cs typeface="+mn-cs"/>
              </a:defRPr>
            </a:lvl1pPr>
            <a:lvl2pPr marL="3056556" indent="-1175598" algn="l" defTabSz="3761915" rtl="0" eaLnBrk="1" latinLnBrk="0" hangingPunct="1">
              <a:spcBef>
                <a:spcPct val="20000"/>
              </a:spcBef>
              <a:buFont typeface="Arial" pitchFamily="34" charset="0"/>
              <a:buChar char="–"/>
              <a:defRPr sz="11600" kern="1200">
                <a:solidFill>
                  <a:schemeClr val="tx1"/>
                </a:solidFill>
                <a:latin typeface="+mn-lt"/>
                <a:ea typeface="+mn-ea"/>
                <a:cs typeface="+mn-cs"/>
              </a:defRPr>
            </a:lvl2pPr>
            <a:lvl3pPr marL="4702394" indent="-940479" algn="l" defTabSz="3761915" rtl="0" eaLnBrk="1" latinLnBrk="0" hangingPunct="1">
              <a:spcBef>
                <a:spcPct val="20000"/>
              </a:spcBef>
              <a:buFont typeface="Arial" pitchFamily="34" charset="0"/>
              <a:buChar char="•"/>
              <a:defRPr sz="9900" kern="1200">
                <a:solidFill>
                  <a:schemeClr val="tx1"/>
                </a:solidFill>
                <a:latin typeface="+mn-lt"/>
                <a:ea typeface="+mn-ea"/>
                <a:cs typeface="+mn-cs"/>
              </a:defRPr>
            </a:lvl3pPr>
            <a:lvl4pPr marL="6583352"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4pPr>
            <a:lvl5pPr marL="8464308"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5pPr>
            <a:lvl6pPr marL="10345266"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6pPr>
            <a:lvl7pPr marL="12226223"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7pPr>
            <a:lvl8pPr marL="14107181"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8pPr>
            <a:lvl9pPr marL="15988137" indent="-940479" algn="l" defTabSz="3761915" rtl="0" eaLnBrk="1" latinLnBrk="0" hangingPunct="1">
              <a:spcBef>
                <a:spcPct val="20000"/>
              </a:spcBef>
              <a:buFont typeface="Arial" pitchFamily="34" charset="0"/>
              <a:buChar char="•"/>
              <a:defRPr sz="8300" kern="1200">
                <a:solidFill>
                  <a:schemeClr val="tx1"/>
                </a:solidFill>
                <a:latin typeface="+mn-lt"/>
                <a:ea typeface="+mn-ea"/>
                <a:cs typeface="+mn-cs"/>
              </a:defRPr>
            </a:lvl9pPr>
          </a:lstStyle>
          <a:p>
            <a:r>
              <a:rPr lang="en-US" dirty="0" smtClean="0"/>
              <a:t>Without</a:t>
            </a:r>
            <a:endParaRPr lang="en-US" dirty="0"/>
          </a:p>
        </p:txBody>
      </p:sp>
      <p:pic>
        <p:nvPicPr>
          <p:cNvPr id="63" name="Picture 6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710427" y="4073264"/>
            <a:ext cx="6994040" cy="3505015"/>
          </a:xfrm>
          <a:prstGeom prst="rect">
            <a:avLst/>
          </a:prstGeom>
        </p:spPr>
      </p:pic>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089317" y="7910089"/>
            <a:ext cx="7011751" cy="3272219"/>
          </a:xfrm>
          <a:prstGeom prst="rect">
            <a:avLst/>
          </a:prstGeom>
        </p:spPr>
      </p:pic>
      <p:pic>
        <p:nvPicPr>
          <p:cNvPr id="65" name="Picture 6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450860" y="12434912"/>
            <a:ext cx="6892223" cy="3538514"/>
          </a:xfrm>
          <a:prstGeom prst="rect">
            <a:avLst/>
          </a:prstGeom>
        </p:spPr>
      </p:pic>
      <p:pic>
        <p:nvPicPr>
          <p:cNvPr id="66" name="Picture 6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042448" y="16825753"/>
            <a:ext cx="6300635" cy="4596783"/>
          </a:xfrm>
          <a:prstGeom prst="rect">
            <a:avLst/>
          </a:prstGeom>
        </p:spPr>
      </p:pic>
      <p:pic>
        <p:nvPicPr>
          <p:cNvPr id="67" name="Picture 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31894" y="7903822"/>
            <a:ext cx="6524259" cy="3200235"/>
          </a:xfrm>
          <a:prstGeom prst="rect">
            <a:avLst/>
          </a:prstGeom>
        </p:spPr>
      </p:pic>
      <p:pic>
        <p:nvPicPr>
          <p:cNvPr id="68" name="Picture 6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290772" y="12360073"/>
            <a:ext cx="6582507" cy="3481216"/>
          </a:xfrm>
          <a:prstGeom prst="rect">
            <a:avLst/>
          </a:prstGeom>
        </p:spPr>
      </p:pic>
      <p:pic>
        <p:nvPicPr>
          <p:cNvPr id="69" name="Picture 6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607806" y="16828153"/>
            <a:ext cx="6300635" cy="4594384"/>
          </a:xfrm>
          <a:prstGeom prst="rect">
            <a:avLst/>
          </a:prstGeom>
        </p:spPr>
      </p:pic>
      <p:sp>
        <p:nvSpPr>
          <p:cNvPr id="70" name="Text Placeholder 10"/>
          <p:cNvSpPr>
            <a:spLocks noGrp="1"/>
          </p:cNvSpPr>
          <p:nvPr>
            <p:ph type="body" sz="quarter" idx="27"/>
          </p:nvPr>
        </p:nvSpPr>
        <p:spPr>
          <a:xfrm>
            <a:off x="35122755" y="8033419"/>
            <a:ext cx="8272463" cy="589166"/>
          </a:xfrm>
        </p:spPr>
        <p:txBody>
          <a:bodyPr/>
          <a:lstStyle/>
          <a:p>
            <a:r>
              <a:rPr lang="en-US" dirty="0" smtClean="0"/>
              <a:t>Deep Learning Model</a:t>
            </a:r>
            <a:endParaRPr lang="en-US" dirty="0"/>
          </a:p>
        </p:txBody>
      </p:sp>
      <p:sp>
        <p:nvSpPr>
          <p:cNvPr id="71" name="Text Placeholder 11"/>
          <p:cNvSpPr>
            <a:spLocks noGrp="1"/>
          </p:cNvSpPr>
          <p:nvPr>
            <p:ph type="body" sz="quarter" idx="28"/>
          </p:nvPr>
        </p:nvSpPr>
        <p:spPr>
          <a:xfrm>
            <a:off x="35122755" y="8767477"/>
            <a:ext cx="8272462" cy="2708434"/>
          </a:xfrm>
        </p:spPr>
        <p:txBody>
          <a:bodyPr/>
          <a:lstStyle/>
          <a:p>
            <a:pPr marL="342900" indent="-342900" algn="just">
              <a:buFont typeface="Arial" panose="020B0604020202020204" pitchFamily="34" charset="0"/>
              <a:buChar char="•"/>
            </a:pPr>
            <a:r>
              <a:rPr lang="en-US" dirty="0"/>
              <a:t>Word embedding layer: 64-dimensional embedding vector</a:t>
            </a:r>
          </a:p>
          <a:p>
            <a:pPr marL="342900" indent="-342900" algn="just">
              <a:buFont typeface="Arial" panose="020B0604020202020204" pitchFamily="34" charset="0"/>
              <a:buChar char="•"/>
            </a:pPr>
            <a:r>
              <a:rPr lang="en-US" dirty="0"/>
              <a:t>Embedding Matrix: 512 x 64</a:t>
            </a:r>
          </a:p>
          <a:p>
            <a:pPr marL="342900" indent="-342900" algn="just">
              <a:buFont typeface="Arial" panose="020B0604020202020204" pitchFamily="34" charset="0"/>
              <a:buChar char="•"/>
            </a:pPr>
            <a:r>
              <a:rPr lang="en-US" dirty="0" smtClean="0"/>
              <a:t>Convolutional </a:t>
            </a:r>
            <a:r>
              <a:rPr lang="en-US" dirty="0"/>
              <a:t>layers: 3</a:t>
            </a:r>
          </a:p>
          <a:p>
            <a:pPr marL="342900" indent="-342900" algn="just">
              <a:buFont typeface="Arial" panose="020B0604020202020204" pitchFamily="34" charset="0"/>
              <a:buChar char="•"/>
            </a:pPr>
            <a:r>
              <a:rPr lang="en-US" dirty="0" smtClean="0"/>
              <a:t>Convolutional </a:t>
            </a:r>
            <a:r>
              <a:rPr lang="en-US" dirty="0"/>
              <a:t>filters: 128</a:t>
            </a:r>
          </a:p>
          <a:p>
            <a:pPr marL="342900" indent="-342900" algn="just">
              <a:buFont typeface="Arial" panose="020B0604020202020204" pitchFamily="34" charset="0"/>
              <a:buChar char="•"/>
            </a:pPr>
            <a:r>
              <a:rPr lang="en-US" dirty="0"/>
              <a:t>Kernel size: </a:t>
            </a:r>
            <a:r>
              <a:rPr lang="en-US" dirty="0" smtClean="0"/>
              <a:t>5, followed by max-pool layer</a:t>
            </a:r>
            <a:endParaRPr lang="en-US" dirty="0"/>
          </a:p>
          <a:p>
            <a:pPr marL="342900" indent="-342900" algn="just">
              <a:buFont typeface="Arial" panose="020B0604020202020204" pitchFamily="34" charset="0"/>
              <a:buChar char="•"/>
            </a:pPr>
            <a:r>
              <a:rPr lang="en-US" dirty="0"/>
              <a:t>LSTM </a:t>
            </a:r>
            <a:r>
              <a:rPr lang="en-US" dirty="0" smtClean="0"/>
              <a:t>layers: 2, 128 neurons + 10% dropout</a:t>
            </a:r>
            <a:endParaRPr lang="en-US" dirty="0"/>
          </a:p>
          <a:p>
            <a:pPr marL="342900" indent="-342900" algn="just">
              <a:buFont typeface="Arial" panose="020B0604020202020204" pitchFamily="34" charset="0"/>
              <a:buChar char="•"/>
            </a:pPr>
            <a:r>
              <a:rPr lang="en-US" dirty="0"/>
              <a:t>Fully-connected layer: sigmoid activation</a:t>
            </a:r>
          </a:p>
        </p:txBody>
      </p:sp>
      <p:sp>
        <p:nvSpPr>
          <p:cNvPr id="74" name="Text Placeholder 10"/>
          <p:cNvSpPr>
            <a:spLocks noGrp="1"/>
          </p:cNvSpPr>
          <p:nvPr>
            <p:ph type="body" sz="quarter" idx="27"/>
          </p:nvPr>
        </p:nvSpPr>
        <p:spPr>
          <a:xfrm>
            <a:off x="35071215" y="14333001"/>
            <a:ext cx="8272463" cy="589166"/>
          </a:xfrm>
        </p:spPr>
        <p:txBody>
          <a:bodyPr/>
          <a:lstStyle/>
          <a:p>
            <a:r>
              <a:rPr lang="en-US" dirty="0" smtClean="0"/>
              <a:t>Conclusions</a:t>
            </a:r>
            <a:endParaRPr lang="en-US" dirty="0"/>
          </a:p>
        </p:txBody>
      </p:sp>
      <p:sp>
        <p:nvSpPr>
          <p:cNvPr id="76" name="Text Placeholder 11"/>
          <p:cNvSpPr>
            <a:spLocks noGrp="1"/>
          </p:cNvSpPr>
          <p:nvPr>
            <p:ph type="body" sz="quarter" idx="28"/>
          </p:nvPr>
        </p:nvSpPr>
        <p:spPr>
          <a:xfrm>
            <a:off x="35251960" y="14922168"/>
            <a:ext cx="8272462" cy="2215991"/>
          </a:xfrm>
        </p:spPr>
        <p:txBody>
          <a:bodyPr/>
          <a:lstStyle/>
          <a:p>
            <a:pPr marL="342900" indent="-342900" algn="just">
              <a:buFont typeface="Arial" panose="020B0604020202020204" pitchFamily="34" charset="0"/>
              <a:buChar char="•"/>
            </a:pPr>
            <a:r>
              <a:rPr lang="en-US" dirty="0"/>
              <a:t>Deep learning model performs better than simple model with different linguistic features only</a:t>
            </a:r>
          </a:p>
          <a:p>
            <a:pPr marL="342900" indent="-342900" algn="just">
              <a:buFont typeface="Arial" panose="020B0604020202020204" pitchFamily="34" charset="0"/>
              <a:buChar char="•"/>
            </a:pPr>
            <a:r>
              <a:rPr lang="en-US" dirty="0"/>
              <a:t>More analysis needed to see how linguistic features can improve the performance of deep learning models</a:t>
            </a:r>
          </a:p>
          <a:p>
            <a:pPr marL="342900" indent="-342900" algn="just">
              <a:buFont typeface="Arial" panose="020B0604020202020204" pitchFamily="34" charset="0"/>
              <a:buChar char="•"/>
            </a:pPr>
            <a:endParaRPr lang="en-US" dirty="0"/>
          </a:p>
          <a:p>
            <a:pPr algn="just"/>
            <a:endParaRPr lang="en-US" dirty="0"/>
          </a:p>
        </p:txBody>
      </p:sp>
      <p:pic>
        <p:nvPicPr>
          <p:cNvPr id="78" name="Picture 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4438" y="1"/>
            <a:ext cx="3053363" cy="1484240"/>
          </a:xfrm>
          <a:prstGeom prst="rect">
            <a:avLst/>
          </a:prstGeom>
        </p:spPr>
      </p:pic>
    </p:spTree>
    <p:extLst>
      <p:ext uri="{BB962C8B-B14F-4D97-AF65-F5344CB8AC3E}">
        <p14:creationId xmlns:p14="http://schemas.microsoft.com/office/powerpoint/2010/main" val="2133492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925271"/>
            <a:ext cx="28032077" cy="1635606"/>
          </a:xfrm>
        </p:spPr>
        <p:txBody>
          <a:bodyPr/>
          <a:lstStyle/>
          <a:p>
            <a:r>
              <a:rPr lang="en-US" sz="9600" dirty="0"/>
              <a:t>Topic Modeling: Fake Vs Real</a:t>
            </a:r>
          </a:p>
        </p:txBody>
      </p:sp>
      <p:sp>
        <p:nvSpPr>
          <p:cNvPr id="6" name="Text Placeholder 2"/>
          <p:cNvSpPr>
            <a:spLocks noGrp="1"/>
          </p:cNvSpPr>
          <p:nvPr>
            <p:ph type="body" sz="quarter" idx="11"/>
          </p:nvPr>
        </p:nvSpPr>
        <p:spPr>
          <a:xfrm>
            <a:off x="6781799" y="3310213"/>
            <a:ext cx="6991352" cy="1266274"/>
          </a:xfrm>
        </p:spPr>
        <p:txBody>
          <a:bodyPr/>
          <a:lstStyle/>
          <a:p>
            <a:r>
              <a:rPr lang="en-US" sz="7200" dirty="0" smtClean="0"/>
              <a:t>Fake</a:t>
            </a:r>
            <a:endParaRPr lang="en-US" sz="7200" dirty="0"/>
          </a:p>
        </p:txBody>
      </p:sp>
      <p:sp>
        <p:nvSpPr>
          <p:cNvPr id="7" name="Text Placeholder 2"/>
          <p:cNvSpPr>
            <a:spLocks noGrp="1"/>
          </p:cNvSpPr>
          <p:nvPr>
            <p:ph type="body" sz="quarter" idx="11"/>
          </p:nvPr>
        </p:nvSpPr>
        <p:spPr>
          <a:xfrm>
            <a:off x="28079699" y="3295054"/>
            <a:ext cx="6991352" cy="1266274"/>
          </a:xfrm>
        </p:spPr>
        <p:txBody>
          <a:bodyPr/>
          <a:lstStyle/>
          <a:p>
            <a:r>
              <a:rPr lang="en-US" sz="7200" dirty="0" smtClean="0"/>
              <a:t>Real</a:t>
            </a:r>
            <a:endParaRPr lang="en-US" sz="7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8675" y="4829174"/>
            <a:ext cx="19107959" cy="1254442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299" y="4829174"/>
            <a:ext cx="18040351" cy="12544426"/>
          </a:xfrm>
          <a:prstGeom prst="rect">
            <a:avLst/>
          </a:prstGeom>
        </p:spPr>
      </p:pic>
      <p:sp>
        <p:nvSpPr>
          <p:cNvPr id="8"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10</a:t>
            </a:r>
            <a:endParaRPr lang="en-US" sz="4800" b="0" u="none" dirty="0">
              <a:latin typeface="+mj-lt"/>
            </a:endParaRPr>
          </a:p>
        </p:txBody>
      </p:sp>
    </p:spTree>
    <p:extLst>
      <p:ext uri="{BB962C8B-B14F-4D97-AF65-F5344CB8AC3E}">
        <p14:creationId xmlns:p14="http://schemas.microsoft.com/office/powerpoint/2010/main" val="5292888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186607"/>
            <a:ext cx="28032077" cy="3112934"/>
          </a:xfrm>
        </p:spPr>
        <p:txBody>
          <a:bodyPr/>
          <a:lstStyle/>
          <a:p>
            <a:r>
              <a:rPr lang="en-US" sz="9600" dirty="0"/>
              <a:t>General Linguistic Cues: With and Without Named Entities (N-gram of Words)</a:t>
            </a:r>
          </a:p>
        </p:txBody>
      </p:sp>
      <p:sp>
        <p:nvSpPr>
          <p:cNvPr id="6" name="Text Placeholder 2"/>
          <p:cNvSpPr>
            <a:spLocks noGrp="1"/>
          </p:cNvSpPr>
          <p:nvPr>
            <p:ph type="body" sz="quarter" idx="11"/>
          </p:nvPr>
        </p:nvSpPr>
        <p:spPr>
          <a:xfrm>
            <a:off x="8553449" y="3395938"/>
            <a:ext cx="6991352" cy="1266274"/>
          </a:xfrm>
        </p:spPr>
        <p:txBody>
          <a:bodyPr/>
          <a:lstStyle/>
          <a:p>
            <a:r>
              <a:rPr lang="en-US" sz="7200" dirty="0" smtClean="0"/>
              <a:t>With</a:t>
            </a:r>
            <a:endParaRPr lang="en-US" sz="7200" dirty="0"/>
          </a:p>
        </p:txBody>
      </p:sp>
      <p:sp>
        <p:nvSpPr>
          <p:cNvPr id="7" name="Text Placeholder 2"/>
          <p:cNvSpPr>
            <a:spLocks noGrp="1"/>
          </p:cNvSpPr>
          <p:nvPr>
            <p:ph type="body" sz="quarter" idx="11"/>
          </p:nvPr>
        </p:nvSpPr>
        <p:spPr>
          <a:xfrm>
            <a:off x="30422849" y="3295054"/>
            <a:ext cx="6991352" cy="1266274"/>
          </a:xfrm>
        </p:spPr>
        <p:txBody>
          <a:bodyPr/>
          <a:lstStyle/>
          <a:p>
            <a:r>
              <a:rPr lang="en-US" sz="7200" dirty="0" smtClean="0"/>
              <a:t>Without</a:t>
            </a:r>
            <a:endParaRPr lang="en-US" sz="7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0075" y="4587159"/>
            <a:ext cx="19545300" cy="143294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4587159"/>
            <a:ext cx="21688425" cy="14641072"/>
          </a:xfrm>
          <a:prstGeom prst="rect">
            <a:avLst/>
          </a:prstGeom>
        </p:spPr>
      </p:pic>
      <p:sp>
        <p:nvSpPr>
          <p:cNvPr id="9"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11</a:t>
            </a:r>
            <a:endParaRPr lang="en-US" sz="4800" b="0" u="none" dirty="0">
              <a:latin typeface="+mj-lt"/>
            </a:endParaRPr>
          </a:p>
        </p:txBody>
      </p:sp>
    </p:spTree>
    <p:extLst>
      <p:ext uri="{BB962C8B-B14F-4D97-AF65-F5344CB8AC3E}">
        <p14:creationId xmlns:p14="http://schemas.microsoft.com/office/powerpoint/2010/main" val="11374820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186607"/>
            <a:ext cx="28032077" cy="3112934"/>
          </a:xfrm>
        </p:spPr>
        <p:txBody>
          <a:bodyPr/>
          <a:lstStyle/>
          <a:p>
            <a:r>
              <a:rPr lang="en-US" sz="9600" dirty="0"/>
              <a:t>General Linguistic Cues: With and Without Named Entities (N-gram of POS Tags)</a:t>
            </a:r>
          </a:p>
        </p:txBody>
      </p:sp>
      <p:sp>
        <p:nvSpPr>
          <p:cNvPr id="6" name="Text Placeholder 2"/>
          <p:cNvSpPr>
            <a:spLocks noGrp="1"/>
          </p:cNvSpPr>
          <p:nvPr>
            <p:ph type="body" sz="quarter" idx="11"/>
          </p:nvPr>
        </p:nvSpPr>
        <p:spPr>
          <a:xfrm>
            <a:off x="8553449" y="3395938"/>
            <a:ext cx="6991352" cy="1266274"/>
          </a:xfrm>
        </p:spPr>
        <p:txBody>
          <a:bodyPr/>
          <a:lstStyle/>
          <a:p>
            <a:r>
              <a:rPr lang="en-US" sz="7200" dirty="0" smtClean="0"/>
              <a:t>With</a:t>
            </a:r>
            <a:endParaRPr lang="en-US" sz="7200" dirty="0"/>
          </a:p>
        </p:txBody>
      </p:sp>
      <p:sp>
        <p:nvSpPr>
          <p:cNvPr id="7" name="Text Placeholder 2"/>
          <p:cNvSpPr>
            <a:spLocks noGrp="1"/>
          </p:cNvSpPr>
          <p:nvPr>
            <p:ph type="body" sz="quarter" idx="11"/>
          </p:nvPr>
        </p:nvSpPr>
        <p:spPr>
          <a:xfrm>
            <a:off x="30422849" y="3295054"/>
            <a:ext cx="6991352" cy="1266274"/>
          </a:xfrm>
        </p:spPr>
        <p:txBody>
          <a:bodyPr/>
          <a:lstStyle/>
          <a:p>
            <a:r>
              <a:rPr lang="en-US" sz="7200" dirty="0" smtClean="0"/>
              <a:t>Without</a:t>
            </a:r>
            <a:endParaRPr lang="en-US" sz="72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01" y="4662211"/>
            <a:ext cx="22527324" cy="1519741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36428" y="4662212"/>
            <a:ext cx="20397522" cy="14940238"/>
          </a:xfrm>
          <a:prstGeom prst="rect">
            <a:avLst/>
          </a:prstGeom>
        </p:spPr>
      </p:pic>
      <p:sp>
        <p:nvSpPr>
          <p:cNvPr id="8" name="Text Placeholder 2"/>
          <p:cNvSpPr>
            <a:spLocks noGrp="1"/>
          </p:cNvSpPr>
          <p:nvPr>
            <p:ph type="body" sz="quarter" idx="11"/>
          </p:nvPr>
        </p:nvSpPr>
        <p:spPr>
          <a:xfrm>
            <a:off x="37665660" y="1403005"/>
            <a:ext cx="4972050" cy="896942"/>
          </a:xfrm>
        </p:spPr>
        <p:txBody>
          <a:bodyPr/>
          <a:lstStyle/>
          <a:p>
            <a:r>
              <a:rPr lang="en-US" sz="4800" b="0" u="none" dirty="0" smtClean="0">
                <a:latin typeface="+mj-lt"/>
              </a:rPr>
              <a:t>12</a:t>
            </a:r>
            <a:endParaRPr lang="en-US" sz="4800" b="0" u="none" dirty="0">
              <a:latin typeface="+mj-lt"/>
            </a:endParaRPr>
          </a:p>
        </p:txBody>
      </p:sp>
    </p:spTree>
    <p:extLst>
      <p:ext uri="{BB962C8B-B14F-4D97-AF65-F5344CB8AC3E}">
        <p14:creationId xmlns:p14="http://schemas.microsoft.com/office/powerpoint/2010/main" val="1643187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186607"/>
            <a:ext cx="28032077" cy="3112934"/>
          </a:xfrm>
        </p:spPr>
        <p:txBody>
          <a:bodyPr/>
          <a:lstStyle/>
          <a:p>
            <a:r>
              <a:rPr lang="en-US" sz="9600" dirty="0"/>
              <a:t>Deceptive Linguistic Cues: With and Without Named Entities</a:t>
            </a:r>
          </a:p>
        </p:txBody>
      </p:sp>
      <p:sp>
        <p:nvSpPr>
          <p:cNvPr id="6" name="Text Placeholder 2"/>
          <p:cNvSpPr>
            <a:spLocks noGrp="1"/>
          </p:cNvSpPr>
          <p:nvPr>
            <p:ph type="body" sz="quarter" idx="11"/>
          </p:nvPr>
        </p:nvSpPr>
        <p:spPr>
          <a:xfrm>
            <a:off x="8553449" y="3395938"/>
            <a:ext cx="6991352" cy="1266274"/>
          </a:xfrm>
        </p:spPr>
        <p:txBody>
          <a:bodyPr/>
          <a:lstStyle/>
          <a:p>
            <a:r>
              <a:rPr lang="en-US" sz="7200" dirty="0" smtClean="0"/>
              <a:t>With</a:t>
            </a:r>
            <a:endParaRPr lang="en-US" sz="7200" dirty="0"/>
          </a:p>
        </p:txBody>
      </p:sp>
      <p:sp>
        <p:nvSpPr>
          <p:cNvPr id="7" name="Text Placeholder 2"/>
          <p:cNvSpPr>
            <a:spLocks noGrp="1"/>
          </p:cNvSpPr>
          <p:nvPr>
            <p:ph type="body" sz="quarter" idx="11"/>
          </p:nvPr>
        </p:nvSpPr>
        <p:spPr>
          <a:xfrm>
            <a:off x="30422849" y="3295054"/>
            <a:ext cx="6991352" cy="1266274"/>
          </a:xfrm>
        </p:spPr>
        <p:txBody>
          <a:bodyPr/>
          <a:lstStyle/>
          <a:p>
            <a:r>
              <a:rPr lang="en-US" sz="7200" dirty="0" smtClean="0"/>
              <a:t>Without</a:t>
            </a:r>
            <a:endParaRPr lang="en-US" sz="7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721" y="4667130"/>
            <a:ext cx="21663707" cy="17278470"/>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6428" y="4667130"/>
            <a:ext cx="20683272" cy="17735670"/>
          </a:xfrm>
          <a:prstGeom prst="rect">
            <a:avLst/>
          </a:prstGeom>
        </p:spPr>
      </p:pic>
      <p:sp>
        <p:nvSpPr>
          <p:cNvPr id="9"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13</a:t>
            </a:r>
            <a:endParaRPr lang="en-US" sz="4800" b="0" u="none" dirty="0">
              <a:latin typeface="+mj-lt"/>
            </a:endParaRPr>
          </a:p>
        </p:txBody>
      </p:sp>
    </p:spTree>
    <p:extLst>
      <p:ext uri="{BB962C8B-B14F-4D97-AF65-F5344CB8AC3E}">
        <p14:creationId xmlns:p14="http://schemas.microsoft.com/office/powerpoint/2010/main" val="3282450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925271"/>
            <a:ext cx="28032077" cy="1635606"/>
          </a:xfrm>
        </p:spPr>
        <p:txBody>
          <a:bodyPr/>
          <a:lstStyle/>
          <a:p>
            <a:r>
              <a:rPr lang="en-US" sz="9600" dirty="0"/>
              <a:t>Feature Importance(N-gram of Words: 1-9 gram)</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9900" y="3154988"/>
            <a:ext cx="20488275" cy="12246937"/>
          </a:xfrm>
          <a:prstGeom prst="rect">
            <a:avLst/>
          </a:prstGeom>
        </p:spPr>
      </p:pic>
      <p:sp>
        <p:nvSpPr>
          <p:cNvPr id="4"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14</a:t>
            </a:r>
            <a:endParaRPr lang="en-US" sz="4800" b="0" u="none" dirty="0">
              <a:latin typeface="+mj-lt"/>
            </a:endParaRPr>
          </a:p>
        </p:txBody>
      </p:sp>
    </p:spTree>
    <p:extLst>
      <p:ext uri="{BB962C8B-B14F-4D97-AF65-F5344CB8AC3E}">
        <p14:creationId xmlns:p14="http://schemas.microsoft.com/office/powerpoint/2010/main" val="1677737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8" y="-330495"/>
            <a:ext cx="13315951" cy="4590261"/>
          </a:xfrm>
        </p:spPr>
        <p:txBody>
          <a:bodyPr/>
          <a:lstStyle/>
          <a:p>
            <a:r>
              <a:rPr lang="en-US" sz="9600" dirty="0"/>
              <a:t>Deep Learning </a:t>
            </a:r>
            <a:r>
              <a:rPr lang="en-US" sz="9600" dirty="0" smtClean="0"/>
              <a:t>Model</a:t>
            </a:r>
            <a:endParaRPr lang="en-US" sz="9600" dirty="0"/>
          </a:p>
        </p:txBody>
      </p:sp>
      <p:sp>
        <p:nvSpPr>
          <p:cNvPr id="5" name="Text Placeholder 4"/>
          <p:cNvSpPr>
            <a:spLocks noGrp="1"/>
          </p:cNvSpPr>
          <p:nvPr>
            <p:ph type="body" sz="quarter" idx="21"/>
          </p:nvPr>
        </p:nvSpPr>
        <p:spPr>
          <a:xfrm>
            <a:off x="3114674" y="3800882"/>
            <a:ext cx="31946851" cy="8513100"/>
          </a:xfrm>
        </p:spPr>
        <p:txBody>
          <a:bodyPr/>
          <a:lstStyle/>
          <a:p>
            <a:pPr marL="342900" indent="-342900">
              <a:buFont typeface="Arial" panose="020B0604020202020204" pitchFamily="34" charset="0"/>
              <a:buChar char="•"/>
            </a:pPr>
            <a:r>
              <a:rPr lang="en-US" sz="6600" dirty="0"/>
              <a:t>Word embedding layer: 64-dimensional embedding vector</a:t>
            </a:r>
          </a:p>
          <a:p>
            <a:pPr marL="342900" indent="-342900">
              <a:buFont typeface="Arial" panose="020B0604020202020204" pitchFamily="34" charset="0"/>
              <a:buChar char="•"/>
            </a:pPr>
            <a:r>
              <a:rPr lang="en-US" sz="6600" dirty="0"/>
              <a:t>Embedding Matrix: 512 x 64</a:t>
            </a:r>
          </a:p>
          <a:p>
            <a:pPr marL="342900" indent="-342900">
              <a:buFont typeface="Arial" panose="020B0604020202020204" pitchFamily="34" charset="0"/>
              <a:buChar char="•"/>
            </a:pPr>
            <a:r>
              <a:rPr lang="en-US" sz="6600" dirty="0"/>
              <a:t>Convolutional layers: 3</a:t>
            </a:r>
          </a:p>
          <a:p>
            <a:pPr marL="342900" indent="-342900">
              <a:buFont typeface="Arial" panose="020B0604020202020204" pitchFamily="34" charset="0"/>
              <a:buChar char="•"/>
            </a:pPr>
            <a:r>
              <a:rPr lang="en-US" sz="6600" dirty="0"/>
              <a:t>Convolutional filters: 128</a:t>
            </a:r>
          </a:p>
          <a:p>
            <a:pPr marL="342900" indent="-342900">
              <a:buFont typeface="Arial" panose="020B0604020202020204" pitchFamily="34" charset="0"/>
              <a:buChar char="•"/>
            </a:pPr>
            <a:r>
              <a:rPr lang="en-US" sz="6600" dirty="0"/>
              <a:t>Kernel size: 5, followed by max-pool layer</a:t>
            </a:r>
          </a:p>
          <a:p>
            <a:pPr marL="342900" indent="-342900">
              <a:buFont typeface="Arial" panose="020B0604020202020204" pitchFamily="34" charset="0"/>
              <a:buChar char="•"/>
            </a:pPr>
            <a:r>
              <a:rPr lang="en-US" sz="6600" dirty="0"/>
              <a:t>LSTM layers: 2, 128 neurons + 10% dropout</a:t>
            </a:r>
          </a:p>
          <a:p>
            <a:pPr marL="342900" indent="-342900">
              <a:buFont typeface="Arial" panose="020B0604020202020204" pitchFamily="34" charset="0"/>
              <a:buChar char="•"/>
            </a:pPr>
            <a:r>
              <a:rPr lang="en-US" sz="6600" dirty="0"/>
              <a:t>Fully-connected layer: sigmoid activation</a:t>
            </a:r>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15</a:t>
            </a:r>
            <a:endParaRPr lang="en-US" sz="4800" b="0" u="none" dirty="0">
              <a:latin typeface="+mj-lt"/>
            </a:endParaRPr>
          </a:p>
        </p:txBody>
      </p:sp>
    </p:spTree>
    <p:extLst>
      <p:ext uri="{BB962C8B-B14F-4D97-AF65-F5344CB8AC3E}">
        <p14:creationId xmlns:p14="http://schemas.microsoft.com/office/powerpoint/2010/main" val="13540145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8" y="408168"/>
            <a:ext cx="17773652" cy="3112934"/>
          </a:xfrm>
        </p:spPr>
        <p:txBody>
          <a:bodyPr/>
          <a:lstStyle/>
          <a:p>
            <a:r>
              <a:rPr lang="en-US" sz="9600" dirty="0"/>
              <a:t>Classification using Deep Learning</a:t>
            </a:r>
          </a:p>
        </p:txBody>
      </p:sp>
      <p:sp>
        <p:nvSpPr>
          <p:cNvPr id="5" name="Text Placeholder 4"/>
          <p:cNvSpPr>
            <a:spLocks noGrp="1"/>
          </p:cNvSpPr>
          <p:nvPr>
            <p:ph type="body" sz="quarter" idx="21"/>
          </p:nvPr>
        </p:nvSpPr>
        <p:spPr>
          <a:xfrm>
            <a:off x="3114674" y="3800882"/>
            <a:ext cx="31946851" cy="4856714"/>
          </a:xfrm>
        </p:spPr>
        <p:txBody>
          <a:bodyPr/>
          <a:lstStyle/>
          <a:p>
            <a:pPr marL="342900" indent="-342900">
              <a:buFont typeface="Arial" panose="020B0604020202020204" pitchFamily="34" charset="0"/>
              <a:buChar char="•"/>
            </a:pPr>
            <a:r>
              <a:rPr lang="en-US" sz="6600" dirty="0"/>
              <a:t>Accuracy: 94%</a:t>
            </a:r>
          </a:p>
          <a:p>
            <a:pPr marL="342900" indent="-342900">
              <a:buFont typeface="Arial" panose="020B0604020202020204" pitchFamily="34" charset="0"/>
              <a:buChar char="•"/>
            </a:pPr>
            <a:r>
              <a:rPr lang="en-US" sz="6600" dirty="0"/>
              <a:t>Precision: 0.497</a:t>
            </a:r>
          </a:p>
          <a:p>
            <a:pPr marL="342900" indent="-342900">
              <a:buFont typeface="Arial" panose="020B0604020202020204" pitchFamily="34" charset="0"/>
              <a:buChar char="•"/>
            </a:pPr>
            <a:r>
              <a:rPr lang="en-US" sz="6600" dirty="0"/>
              <a:t>Recall: 1</a:t>
            </a:r>
          </a:p>
          <a:p>
            <a:pPr marL="342900" indent="-342900">
              <a:buFont typeface="Arial" panose="020B0604020202020204" pitchFamily="34" charset="0"/>
              <a:buChar char="•"/>
            </a:pPr>
            <a:r>
              <a:rPr lang="en-US" sz="6600" dirty="0"/>
              <a:t>F1-score: 0.664</a:t>
            </a:r>
          </a:p>
        </p:txBody>
      </p:sp>
      <p:sp>
        <p:nvSpPr>
          <p:cNvPr id="4" name="Text Placeholder 2"/>
          <p:cNvSpPr>
            <a:spLocks noGrp="1"/>
          </p:cNvSpPr>
          <p:nvPr>
            <p:ph type="body" sz="quarter" idx="11"/>
          </p:nvPr>
        </p:nvSpPr>
        <p:spPr>
          <a:xfrm>
            <a:off x="37665660" y="1403005"/>
            <a:ext cx="4972050" cy="896942"/>
          </a:xfrm>
        </p:spPr>
        <p:txBody>
          <a:bodyPr/>
          <a:lstStyle/>
          <a:p>
            <a:r>
              <a:rPr lang="en-US" sz="4800" b="0" u="none" dirty="0" smtClean="0">
                <a:latin typeface="+mj-lt"/>
              </a:rPr>
              <a:t>16</a:t>
            </a:r>
            <a:endParaRPr lang="en-US" sz="4800" b="0" u="none" dirty="0">
              <a:latin typeface="+mj-lt"/>
            </a:endParaRPr>
          </a:p>
        </p:txBody>
      </p:sp>
    </p:spTree>
    <p:extLst>
      <p:ext uri="{BB962C8B-B14F-4D97-AF65-F5344CB8AC3E}">
        <p14:creationId xmlns:p14="http://schemas.microsoft.com/office/powerpoint/2010/main" val="26699188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8" y="1146832"/>
            <a:ext cx="6315077" cy="1635606"/>
          </a:xfrm>
        </p:spPr>
        <p:txBody>
          <a:bodyPr/>
          <a:lstStyle/>
          <a:p>
            <a:r>
              <a:rPr lang="en-US" sz="9600" dirty="0"/>
              <a:t>Conclusions</a:t>
            </a:r>
          </a:p>
        </p:txBody>
      </p:sp>
      <p:sp>
        <p:nvSpPr>
          <p:cNvPr id="5" name="Text Placeholder 4"/>
          <p:cNvSpPr>
            <a:spLocks noGrp="1"/>
          </p:cNvSpPr>
          <p:nvPr>
            <p:ph type="body" sz="quarter" idx="21"/>
          </p:nvPr>
        </p:nvSpPr>
        <p:spPr>
          <a:xfrm>
            <a:off x="3114674" y="3800882"/>
            <a:ext cx="31946851" cy="4450449"/>
          </a:xfrm>
        </p:spPr>
        <p:txBody>
          <a:bodyPr/>
          <a:lstStyle/>
          <a:p>
            <a:pPr marL="342900" indent="-342900">
              <a:buFont typeface="Arial" panose="020B0604020202020204" pitchFamily="34" charset="0"/>
              <a:buChar char="•"/>
            </a:pPr>
            <a:r>
              <a:rPr lang="en-US" sz="6600" dirty="0"/>
              <a:t>Deep learning model performs better than simple model with different linguistic features </a:t>
            </a:r>
            <a:r>
              <a:rPr lang="en-US" sz="6600" dirty="0" smtClean="0"/>
              <a:t>only</a:t>
            </a:r>
          </a:p>
          <a:p>
            <a:pPr marL="342900" indent="-342900">
              <a:buFont typeface="Arial" panose="020B0604020202020204" pitchFamily="34" charset="0"/>
              <a:buChar char="•"/>
            </a:pPr>
            <a:r>
              <a:rPr lang="en-US" sz="6600" dirty="0" smtClean="0"/>
              <a:t>More analysis needed to see how linguistic features can improve the performance of deep learning models</a:t>
            </a:r>
            <a:endParaRPr lang="en-US" sz="6600"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17</a:t>
            </a:r>
            <a:endParaRPr lang="en-US" sz="4800" b="0" u="none" dirty="0">
              <a:latin typeface="+mj-lt"/>
            </a:endParaRPr>
          </a:p>
        </p:txBody>
      </p:sp>
    </p:spTree>
    <p:extLst>
      <p:ext uri="{BB962C8B-B14F-4D97-AF65-F5344CB8AC3E}">
        <p14:creationId xmlns:p14="http://schemas.microsoft.com/office/powerpoint/2010/main" val="3561529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8" y="1146832"/>
            <a:ext cx="6315077" cy="1635606"/>
          </a:xfrm>
        </p:spPr>
        <p:txBody>
          <a:bodyPr/>
          <a:lstStyle/>
          <a:p>
            <a:r>
              <a:rPr lang="en-US" sz="9600" dirty="0"/>
              <a:t>References</a:t>
            </a:r>
          </a:p>
        </p:txBody>
      </p:sp>
      <p:sp>
        <p:nvSpPr>
          <p:cNvPr id="5" name="Text Placeholder 4"/>
          <p:cNvSpPr>
            <a:spLocks noGrp="1"/>
          </p:cNvSpPr>
          <p:nvPr>
            <p:ph type="body" sz="quarter" idx="21"/>
          </p:nvPr>
        </p:nvSpPr>
        <p:spPr>
          <a:xfrm>
            <a:off x="3114674" y="3800882"/>
            <a:ext cx="31946851" cy="10950690"/>
          </a:xfrm>
        </p:spPr>
        <p:txBody>
          <a:bodyPr/>
          <a:lstStyle/>
          <a:p>
            <a:pPr marL="457200" lvl="0" indent="-457200">
              <a:buFont typeface="+mj-lt"/>
              <a:buAutoNum type="arabicPeriod"/>
            </a:pPr>
            <a:r>
              <a:rPr lang="en-US" sz="6600" dirty="0" err="1"/>
              <a:t>Addawood</a:t>
            </a:r>
            <a:r>
              <a:rPr lang="en-US" sz="6600" dirty="0"/>
              <a:t>, A., </a:t>
            </a:r>
            <a:r>
              <a:rPr lang="en-US" sz="6600" dirty="0" err="1"/>
              <a:t>Badawy</a:t>
            </a:r>
            <a:r>
              <a:rPr lang="en-US" sz="6600" dirty="0"/>
              <a:t>, A., </a:t>
            </a:r>
            <a:r>
              <a:rPr lang="en-US" sz="6600" dirty="0" err="1"/>
              <a:t>Lerman</a:t>
            </a:r>
            <a:r>
              <a:rPr lang="en-US" sz="6600" dirty="0"/>
              <a:t>, K. and Ferrara, E., 2019, July. Linguistic cues to deception: Identifying political trolls on social media. In </a:t>
            </a:r>
            <a:r>
              <a:rPr lang="en-US" sz="6600" i="1" dirty="0"/>
              <a:t>Proceedings of the international AAAI conference on web and social media</a:t>
            </a:r>
            <a:r>
              <a:rPr lang="en-US" sz="6600" dirty="0"/>
              <a:t> (Vol. 13, pp. 15-25).</a:t>
            </a:r>
          </a:p>
          <a:p>
            <a:pPr marL="457200" lvl="0" indent="-457200">
              <a:buFont typeface="+mj-lt"/>
              <a:buAutoNum type="arabicPeriod"/>
            </a:pPr>
            <a:r>
              <a:rPr lang="en-US" sz="6600" dirty="0"/>
              <a:t>Ahmed, H., </a:t>
            </a:r>
            <a:r>
              <a:rPr lang="en-US" sz="6600" dirty="0" err="1"/>
              <a:t>Traore</a:t>
            </a:r>
            <a:r>
              <a:rPr lang="en-US" sz="6600" dirty="0"/>
              <a:t>, I. and </a:t>
            </a:r>
            <a:r>
              <a:rPr lang="en-US" sz="6600" dirty="0" err="1"/>
              <a:t>Saad</a:t>
            </a:r>
            <a:r>
              <a:rPr lang="en-US" sz="6600" dirty="0"/>
              <a:t>, S., 2017, October. Detection of online fake news using n-gram analysis and machine learning techniques. In </a:t>
            </a:r>
            <a:r>
              <a:rPr lang="en-US" sz="6600" i="1" dirty="0"/>
              <a:t>International conference on intelligent, secure, and dependable systems in distributed and cloud environments</a:t>
            </a:r>
            <a:r>
              <a:rPr lang="en-US" sz="6600" dirty="0"/>
              <a:t> (pp. 127-138). Springer, Cham.</a:t>
            </a:r>
          </a:p>
          <a:p>
            <a:pPr marL="457200" lvl="0" indent="-457200">
              <a:buFont typeface="+mj-lt"/>
              <a:buAutoNum type="arabicPeriod"/>
            </a:pPr>
            <a:r>
              <a:rPr lang="en-US" sz="6600" dirty="0"/>
              <a:t>https://towardsdatascience.com/fake-news-classification-with-recurrent-convolutional-neural-networks-4a081ff69f1a</a:t>
            </a:r>
          </a:p>
          <a:p>
            <a:endParaRPr lang="en-US" sz="6600"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18</a:t>
            </a:r>
            <a:endParaRPr lang="en-US" sz="4800" b="0" u="none" dirty="0">
              <a:latin typeface="+mj-lt"/>
            </a:endParaRPr>
          </a:p>
        </p:txBody>
      </p:sp>
    </p:spTree>
    <p:extLst>
      <p:ext uri="{BB962C8B-B14F-4D97-AF65-F5344CB8AC3E}">
        <p14:creationId xmlns:p14="http://schemas.microsoft.com/office/powerpoint/2010/main" val="38467577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500" y="1668596"/>
            <a:ext cx="4972050" cy="1635606"/>
          </a:xfrm>
        </p:spPr>
        <p:txBody>
          <a:bodyPr/>
          <a:lstStyle/>
          <a:p>
            <a:r>
              <a:rPr lang="en-US" sz="9600" dirty="0">
                <a:latin typeface="+mj-lt"/>
              </a:rPr>
              <a:t>Abstract</a:t>
            </a:r>
          </a:p>
        </p:txBody>
      </p:sp>
      <p:sp>
        <p:nvSpPr>
          <p:cNvPr id="5" name="Text Placeholder 4"/>
          <p:cNvSpPr>
            <a:spLocks noGrp="1"/>
          </p:cNvSpPr>
          <p:nvPr>
            <p:ph type="body" sz="quarter" idx="21"/>
          </p:nvPr>
        </p:nvSpPr>
        <p:spPr>
          <a:xfrm>
            <a:off x="3114674" y="3929266"/>
            <a:ext cx="26374725" cy="8679299"/>
          </a:xfrm>
        </p:spPr>
        <p:txBody>
          <a:bodyPr/>
          <a:lstStyle/>
          <a:p>
            <a:r>
              <a:rPr lang="en-US" sz="6600" dirty="0"/>
              <a:t>This project tries to </a:t>
            </a:r>
          </a:p>
          <a:p>
            <a:pPr marL="342900" indent="-342900">
              <a:buFont typeface="Arial" panose="020B0604020202020204" pitchFamily="34" charset="0"/>
              <a:buChar char="•"/>
            </a:pPr>
            <a:r>
              <a:rPr lang="en-US" sz="6600" dirty="0"/>
              <a:t>Analyze linguistic cues from fake review datasets. </a:t>
            </a:r>
          </a:p>
          <a:p>
            <a:pPr marL="342900" indent="-342900">
              <a:buFont typeface="Arial" panose="020B0604020202020204" pitchFamily="34" charset="0"/>
              <a:buChar char="•"/>
            </a:pPr>
            <a:r>
              <a:rPr lang="en-US" sz="6600" dirty="0"/>
              <a:t>Explores two types of linguistic cues </a:t>
            </a:r>
          </a:p>
          <a:p>
            <a:r>
              <a:rPr lang="en-US" sz="6600" dirty="0"/>
              <a:t>        - General linguistic cues: n-gram of words and n-gram of POS </a:t>
            </a:r>
            <a:r>
              <a:rPr lang="en-US" sz="6600" dirty="0" smtClean="0"/>
              <a:t>tagging</a:t>
            </a:r>
          </a:p>
          <a:p>
            <a:r>
              <a:rPr lang="en-US" sz="6600" dirty="0"/>
              <a:t> </a:t>
            </a:r>
            <a:r>
              <a:rPr lang="en-US" sz="6600" dirty="0" smtClean="0"/>
              <a:t>       - Deceptive </a:t>
            </a:r>
            <a:r>
              <a:rPr lang="en-US" sz="6600" dirty="0"/>
              <a:t>linguistic cues </a:t>
            </a:r>
          </a:p>
          <a:p>
            <a:pPr marL="342900" indent="-342900">
              <a:buFont typeface="Arial" panose="020B0604020202020204" pitchFamily="34" charset="0"/>
              <a:buChar char="•"/>
            </a:pPr>
            <a:r>
              <a:rPr lang="en-US" sz="6600" dirty="0"/>
              <a:t>Analyze the performance of a deep learning model</a:t>
            </a:r>
          </a:p>
          <a:p>
            <a:endParaRPr lang="en-US"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smtClean="0">
                <a:latin typeface="+mj-lt"/>
              </a:rPr>
              <a:t>2</a:t>
            </a:r>
            <a:endParaRPr lang="en-US" sz="4800" b="0" u="none" dirty="0">
              <a:latin typeface="+mj-lt"/>
            </a:endParaRPr>
          </a:p>
        </p:txBody>
      </p:sp>
    </p:spTree>
    <p:extLst>
      <p:ext uri="{BB962C8B-B14F-4D97-AF65-F5344CB8AC3E}">
        <p14:creationId xmlns:p14="http://schemas.microsoft.com/office/powerpoint/2010/main" val="2042180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9" y="408167"/>
            <a:ext cx="15030451" cy="3112934"/>
          </a:xfrm>
        </p:spPr>
        <p:txBody>
          <a:bodyPr/>
          <a:lstStyle/>
          <a:p>
            <a:r>
              <a:rPr lang="en-US" sz="9600" dirty="0"/>
              <a:t>Hypotheses and Objectives </a:t>
            </a:r>
          </a:p>
        </p:txBody>
      </p:sp>
      <p:sp>
        <p:nvSpPr>
          <p:cNvPr id="5" name="Text Placeholder 4"/>
          <p:cNvSpPr>
            <a:spLocks noGrp="1"/>
          </p:cNvSpPr>
          <p:nvPr>
            <p:ph type="body" sz="quarter" idx="21"/>
          </p:nvPr>
        </p:nvSpPr>
        <p:spPr>
          <a:xfrm>
            <a:off x="3114674" y="3929266"/>
            <a:ext cx="26374725" cy="7257371"/>
          </a:xfrm>
        </p:spPr>
        <p:txBody>
          <a:bodyPr/>
          <a:lstStyle/>
          <a:p>
            <a:pPr marL="457200" indent="-457200">
              <a:buFont typeface="+mj-lt"/>
              <a:buAutoNum type="arabicPeriod"/>
            </a:pPr>
            <a:r>
              <a:rPr lang="en-US" sz="6600" dirty="0"/>
              <a:t>Analyzing properties of Fake Review Datasets</a:t>
            </a:r>
          </a:p>
          <a:p>
            <a:pPr marL="457200" indent="-457200">
              <a:buFont typeface="+mj-lt"/>
              <a:buAutoNum type="arabicPeriod"/>
            </a:pPr>
            <a:r>
              <a:rPr lang="en-US" sz="6600" dirty="0"/>
              <a:t>Exploring the performance of general linguistic cues using logistic regression accuracy and feature importance</a:t>
            </a:r>
          </a:p>
          <a:p>
            <a:pPr marL="457200" indent="-457200">
              <a:buFont typeface="+mj-lt"/>
              <a:buAutoNum type="arabicPeriod"/>
            </a:pPr>
            <a:r>
              <a:rPr lang="en-US" sz="6600" dirty="0"/>
              <a:t>Exploring the performance of deceptive linguistic cues using linear regression r-squared</a:t>
            </a:r>
          </a:p>
          <a:p>
            <a:pPr marL="457200" indent="-457200">
              <a:buFont typeface="+mj-lt"/>
              <a:buAutoNum type="arabicPeriod"/>
            </a:pPr>
            <a:r>
              <a:rPr lang="en-US" sz="6600" dirty="0"/>
              <a:t>Classifying fake reviews using Recurrent Convolutional Neural Network</a:t>
            </a:r>
          </a:p>
          <a:p>
            <a:endParaRPr lang="en-US"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a:latin typeface="+mj-lt"/>
              </a:rPr>
              <a:t>3</a:t>
            </a:r>
            <a:endParaRPr lang="en-US" sz="4800" b="0" u="none" dirty="0">
              <a:latin typeface="+mj-lt"/>
            </a:endParaRPr>
          </a:p>
        </p:txBody>
      </p:sp>
    </p:spTree>
    <p:extLst>
      <p:ext uri="{BB962C8B-B14F-4D97-AF65-F5344CB8AC3E}">
        <p14:creationId xmlns:p14="http://schemas.microsoft.com/office/powerpoint/2010/main" val="28855273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9" y="408167"/>
            <a:ext cx="19488151" cy="3112934"/>
          </a:xfrm>
        </p:spPr>
        <p:txBody>
          <a:bodyPr/>
          <a:lstStyle/>
          <a:p>
            <a:r>
              <a:rPr lang="en-US" sz="9600" dirty="0"/>
              <a:t>Deceptive Linguistic Cue Definitions</a:t>
            </a:r>
          </a:p>
        </p:txBody>
      </p:sp>
      <mc:AlternateContent xmlns:mc="http://schemas.openxmlformats.org/markup-compatibility/2006" xmlns:a14="http://schemas.microsoft.com/office/drawing/2010/main">
        <mc:Choice Requires="a14">
          <p:sp>
            <p:nvSpPr>
              <p:cNvPr id="5" name="Text Placeholder 4"/>
              <p:cNvSpPr>
                <a:spLocks noGrp="1"/>
              </p:cNvSpPr>
              <p:nvPr>
                <p:ph type="body" sz="quarter" idx="21"/>
              </p:nvPr>
            </p:nvSpPr>
            <p:spPr>
              <a:xfrm>
                <a:off x="3114674" y="3929266"/>
                <a:ext cx="31946851" cy="16858013"/>
              </a:xfrm>
            </p:spPr>
            <p:txBody>
              <a:bodyPr/>
              <a:lstStyle/>
              <a:p>
                <a:pPr marL="342900" indent="-342900">
                  <a:buFont typeface="+mj-lt"/>
                  <a:buAutoNum type="arabicPeriod"/>
                </a:pPr>
                <a14:m>
                  <m:oMath xmlns:m="http://schemas.openxmlformats.org/officeDocument/2006/math">
                    <m:r>
                      <a:rPr lang="en-US" sz="6600" i="1">
                        <a:latin typeface="Cambria Math" panose="02040503050406030204" pitchFamily="18" charset="0"/>
                      </a:rPr>
                      <m:t>𝑃𝑜𝑠𝑖𝑡𝑖𝑣𝑒</m:t>
                    </m:r>
                    <m:r>
                      <a:rPr lang="en-US" sz="6600">
                        <a:latin typeface="Cambria Math" panose="02040503050406030204" pitchFamily="18" charset="0"/>
                      </a:rPr>
                      <m:t> </m:t>
                    </m:r>
                    <m:r>
                      <a:rPr lang="en-US" sz="6600" i="1">
                        <a:latin typeface="Cambria Math" panose="02040503050406030204" pitchFamily="18" charset="0"/>
                      </a:rPr>
                      <m:t>𝑊𝑜𝑟𝑑</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𝑃𝑜𝑠𝑖𝑡𝑖𝑣𝑒</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num>
                      <m:den>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𝑃𝑜𝑠𝑖𝑡𝑖𝑣𝑒</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 </m:t>
                        </m:r>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𝑁𝑒𝑔𝑎𝑡𝑖𝑣𝑒</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den>
                    </m:f>
                    <m:r>
                      <a:rPr lang="en-US" sz="6600" i="1">
                        <a:latin typeface="Cambria Math" panose="02040503050406030204" pitchFamily="18" charset="0"/>
                      </a:rPr>
                      <m:t> </m:t>
                    </m:r>
                  </m:oMath>
                </a14:m>
                <a:endParaRPr lang="en-US" sz="6600" dirty="0"/>
              </a:p>
              <a:p>
                <a:pPr marL="342900" indent="-342900">
                  <a:buFont typeface="+mj-lt"/>
                  <a:buAutoNum type="arabicPeriod"/>
                </a:pPr>
                <a14:m>
                  <m:oMath xmlns:m="http://schemas.openxmlformats.org/officeDocument/2006/math">
                    <m:r>
                      <a:rPr lang="en-US" sz="6600" i="1">
                        <a:latin typeface="Cambria Math" panose="02040503050406030204" pitchFamily="18" charset="0"/>
                      </a:rPr>
                      <m:t>𝑀𝑜𝑑𝑖𝑓𝑖𝑒𝑟</m:t>
                    </m:r>
                    <m:r>
                      <a:rPr lang="en-US" sz="6600">
                        <a:latin typeface="Cambria Math" panose="02040503050406030204" pitchFamily="18" charset="0"/>
                      </a:rPr>
                      <m:t> </m:t>
                    </m:r>
                    <m:r>
                      <a:rPr lang="en-US" sz="6600" i="1">
                        <a:latin typeface="Cambria Math" panose="02040503050406030204" pitchFamily="18" charset="0"/>
                      </a:rPr>
                      <m:t>𝑊𝑜𝑟𝑑</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𝑀𝑜𝑑𝑖𝑓𝑖𝑒𝑟𝑠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num>
                      <m:den>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r>
                          <a:rPr lang="en-US" sz="6600" i="1">
                            <a:latin typeface="Cambria Math" panose="02040503050406030204" pitchFamily="18" charset="0"/>
                          </a:rPr>
                          <m:t> </m:t>
                        </m:r>
                      </m:den>
                    </m:f>
                    <m:r>
                      <a:rPr lang="en-US" sz="6600" i="1">
                        <a:latin typeface="Cambria Math" panose="02040503050406030204" pitchFamily="18" charset="0"/>
                      </a:rPr>
                      <m:t> </m:t>
                    </m:r>
                  </m:oMath>
                </a14:m>
                <a:endParaRPr lang="en-US" sz="6600" i="1" dirty="0">
                  <a:latin typeface="Cambria Math" panose="02040503050406030204" pitchFamily="18" charset="0"/>
                </a:endParaRPr>
              </a:p>
              <a:p>
                <a:pPr marL="342900" indent="-342900">
                  <a:buFont typeface="+mj-lt"/>
                  <a:buAutoNum type="arabicPeriod"/>
                </a:pPr>
                <a14:m>
                  <m:oMath xmlns:m="http://schemas.openxmlformats.org/officeDocument/2006/math">
                    <m:r>
                      <a:rPr lang="en-US" sz="6600" i="1">
                        <a:latin typeface="Cambria Math" panose="02040503050406030204" pitchFamily="18" charset="0"/>
                      </a:rPr>
                      <m:t>𝑆𝑡𝑟𝑜𝑛𝑔</m:t>
                    </m:r>
                    <m:r>
                      <a:rPr lang="en-US" sz="6600">
                        <a:latin typeface="Cambria Math" panose="02040503050406030204" pitchFamily="18" charset="0"/>
                      </a:rPr>
                      <m:t> </m:t>
                    </m:r>
                    <m:r>
                      <a:rPr lang="en-US" sz="6600" i="1">
                        <a:latin typeface="Cambria Math" panose="02040503050406030204" pitchFamily="18" charset="0"/>
                      </a:rPr>
                      <m:t>𝑆𝑢𝑏𝑗𝑒𝑐𝑡𝑖𝑣𝑖𝑡𝑦</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𝑆𝑡𝑟𝑜𝑛𝑔</m:t>
                        </m:r>
                        <m:r>
                          <a:rPr lang="en-US" sz="6600" i="1">
                            <a:latin typeface="Cambria Math" panose="02040503050406030204" pitchFamily="18" charset="0"/>
                          </a:rPr>
                          <m:t> </m:t>
                        </m:r>
                        <m:r>
                          <a:rPr lang="en-US" sz="6600" i="1">
                            <a:latin typeface="Cambria Math" panose="02040503050406030204" pitchFamily="18" charset="0"/>
                          </a:rPr>
                          <m:t>𝑆𝑢𝑏𝑗𝑒𝑐𝑡𝑖𝑣𝑒</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𝑅𝑒𝑣𝑖𝑒𝑤</m:t>
                        </m:r>
                        <m:r>
                          <a:rPr lang="en-US" sz="6600" i="1">
                            <a:latin typeface="Cambria Math" panose="02040503050406030204" pitchFamily="18" charset="0"/>
                          </a:rPr>
                          <m:t> </m:t>
                        </m:r>
                      </m:num>
                      <m:den>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d>
                          <m:dPr>
                            <m:ctrlPr>
                              <a:rPr lang="en-US" sz="6600" i="1">
                                <a:latin typeface="Cambria Math" panose="02040503050406030204" pitchFamily="18" charset="0"/>
                              </a:rPr>
                            </m:ctrlPr>
                          </m:dPr>
                          <m:e>
                            <m:r>
                              <a:rPr lang="en-US" sz="6600" i="1">
                                <a:latin typeface="Cambria Math" panose="02040503050406030204" pitchFamily="18" charset="0"/>
                              </a:rPr>
                              <m:t>𝑆𝑡𝑟𝑜𝑛𝑔</m:t>
                            </m:r>
                            <m:r>
                              <a:rPr lang="en-US" sz="6600" i="1">
                                <a:latin typeface="Cambria Math" panose="02040503050406030204" pitchFamily="18" charset="0"/>
                              </a:rPr>
                              <m:t>+</m:t>
                            </m:r>
                            <m:r>
                              <a:rPr lang="en-US" sz="6600" i="1">
                                <a:latin typeface="Cambria Math" panose="02040503050406030204" pitchFamily="18" charset="0"/>
                              </a:rPr>
                              <m:t>𝑊𝑒𝑎𝑘</m:t>
                            </m:r>
                          </m:e>
                        </m:d>
                        <m:r>
                          <a:rPr lang="en-US" sz="6600" i="1">
                            <a:latin typeface="Cambria Math" panose="02040503050406030204" pitchFamily="18" charset="0"/>
                          </a:rPr>
                          <m:t>𝑆𝑢𝑏𝑗𝑒𝑐𝑡𝑖𝑣𝑒</m:t>
                        </m:r>
                        <m:r>
                          <a:rPr lang="en-US" sz="6600" i="1">
                            <a:latin typeface="Cambria Math" panose="02040503050406030204" pitchFamily="18" charset="0"/>
                          </a:rPr>
                          <m:t> </m:t>
                        </m:r>
                        <m:r>
                          <a:rPr lang="en-US" sz="6600" i="1">
                            <a:latin typeface="Cambria Math" panose="02040503050406030204" pitchFamily="18" charset="0"/>
                          </a:rPr>
                          <m:t>𝑤𝑜𝑟𝑑𝑠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𝑅𝑒𝑣𝑖𝑒𝑤</m:t>
                        </m:r>
                        <m:r>
                          <a:rPr lang="en-US" sz="6600" i="1">
                            <a:latin typeface="Cambria Math" panose="02040503050406030204" pitchFamily="18" charset="0"/>
                          </a:rPr>
                          <m:t> </m:t>
                        </m:r>
                      </m:den>
                    </m:f>
                    <m:r>
                      <a:rPr lang="en-US" sz="6600" i="1">
                        <a:latin typeface="Cambria Math" panose="02040503050406030204" pitchFamily="18" charset="0"/>
                      </a:rPr>
                      <m:t> </m:t>
                    </m:r>
                  </m:oMath>
                </a14:m>
                <a:endParaRPr lang="en-US" sz="6600" dirty="0"/>
              </a:p>
              <a:p>
                <a:pPr marL="342900" indent="-342900">
                  <a:buFont typeface="+mj-lt"/>
                  <a:buAutoNum type="arabicPeriod"/>
                </a:pPr>
                <a:r>
                  <a:rPr lang="en-US" sz="6600" i="1" dirty="0"/>
                  <a:t>Quotation Frequency = Number of Quotation</a:t>
                </a:r>
              </a:p>
              <a:p>
                <a:pPr marL="342900" indent="-342900">
                  <a:buFont typeface="+mj-lt"/>
                  <a:buAutoNum type="arabicPeriod"/>
                </a:pPr>
                <a:r>
                  <a:rPr lang="en-US" sz="6600" i="1" dirty="0"/>
                  <a:t>Question  Frequency = Number of Question </a:t>
                </a:r>
              </a:p>
              <a:p>
                <a:pPr marL="342900" indent="-342900">
                  <a:buFont typeface="+mj-lt"/>
                  <a:buAutoNum type="arabicPeriod"/>
                </a:pPr>
                <a14:m>
                  <m:oMath xmlns:m="http://schemas.openxmlformats.org/officeDocument/2006/math">
                    <m:r>
                      <a:rPr lang="en-US" sz="6600" i="1">
                        <a:latin typeface="Cambria Math" panose="02040503050406030204" pitchFamily="18" charset="0"/>
                      </a:rPr>
                      <m:t>𝑁𝑢𝑚𝑏𝑒𝑟</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𝑁𝑢𝑚𝑏𝑒𝑟</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num>
                      <m:den>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r>
                          <a:rPr lang="en-US" sz="6600" i="1">
                            <a:latin typeface="Cambria Math" panose="02040503050406030204" pitchFamily="18" charset="0"/>
                          </a:rPr>
                          <m:t> </m:t>
                        </m:r>
                      </m:den>
                    </m:f>
                  </m:oMath>
                </a14:m>
                <a:endParaRPr lang="en-US" sz="6600" dirty="0"/>
              </a:p>
              <a:p>
                <a:pPr marL="342900" indent="-342900">
                  <a:buFont typeface="+mj-lt"/>
                  <a:buAutoNum type="arabicPeriod"/>
                </a:pPr>
                <a14:m>
                  <m:oMath xmlns:m="http://schemas.openxmlformats.org/officeDocument/2006/math">
                    <m:r>
                      <a:rPr lang="en-US" sz="6600" i="1">
                        <a:latin typeface="Cambria Math" panose="02040503050406030204" pitchFamily="18" charset="0"/>
                      </a:rPr>
                      <m:t>𝑆𝑒𝑙𝑓</m:t>
                    </m:r>
                    <m:r>
                      <a:rPr lang="en-US" sz="6600">
                        <a:latin typeface="Cambria Math" panose="02040503050406030204" pitchFamily="18" charset="0"/>
                      </a:rPr>
                      <m:t> </m:t>
                    </m:r>
                    <m:r>
                      <a:rPr lang="en-US" sz="6600" i="1">
                        <a:latin typeface="Cambria Math" panose="02040503050406030204" pitchFamily="18" charset="0"/>
                      </a:rPr>
                      <m:t>𝑅𝑒𝑓𝑒𝑟𝑒𝑛𝑐𝑒</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𝑛𝑢𝑚𝑏𝑒𝑟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𝑓𝑖𝑟𝑠𝑡</m:t>
                        </m:r>
                        <m:r>
                          <a:rPr lang="en-US" sz="6600" i="1">
                            <a:latin typeface="Cambria Math" panose="02040503050406030204" pitchFamily="18" charset="0"/>
                          </a:rPr>
                          <m:t> </m:t>
                        </m:r>
                        <m:r>
                          <a:rPr lang="en-US" sz="6600" i="1">
                            <a:latin typeface="Cambria Math" panose="02040503050406030204" pitchFamily="18" charset="0"/>
                          </a:rPr>
                          <m:t>𝑝𝑒𝑟𝑠𝑜𝑛</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num>
                      <m:den>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r>
                          <a:rPr lang="en-US" sz="6600" i="1">
                            <a:latin typeface="Cambria Math" panose="02040503050406030204" pitchFamily="18" charset="0"/>
                          </a:rPr>
                          <m:t> </m:t>
                        </m:r>
                      </m:den>
                    </m:f>
                  </m:oMath>
                </a14:m>
                <a:endParaRPr lang="en-US" sz="6600" dirty="0"/>
              </a:p>
              <a:p>
                <a:pPr marL="342900" indent="-342900">
                  <a:buFont typeface="+mj-lt"/>
                  <a:buAutoNum type="arabicPeriod"/>
                </a:pPr>
                <a14:m>
                  <m:oMath xmlns:m="http://schemas.openxmlformats.org/officeDocument/2006/math">
                    <m:r>
                      <a:rPr lang="en-US" sz="6600" i="1">
                        <a:latin typeface="Cambria Math" panose="02040503050406030204" pitchFamily="18" charset="0"/>
                      </a:rPr>
                      <m:t>𝐺𝑟𝑜𝑢𝑝</m:t>
                    </m:r>
                    <m:r>
                      <a:rPr lang="en-US" sz="6600">
                        <a:latin typeface="Cambria Math" panose="02040503050406030204" pitchFamily="18" charset="0"/>
                      </a:rPr>
                      <m:t> </m:t>
                    </m:r>
                    <m:r>
                      <a:rPr lang="en-US" sz="6600" i="1">
                        <a:latin typeface="Cambria Math" panose="02040503050406030204" pitchFamily="18" charset="0"/>
                      </a:rPr>
                      <m:t>𝑅𝑒𝑓𝑒𝑟𝑒𝑛𝑐𝑒</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𝑛𝑢𝑚𝑏𝑒𝑟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𝑡h𝑖𝑟𝑑</m:t>
                        </m:r>
                        <m:r>
                          <a:rPr lang="en-US" sz="6600" i="1">
                            <a:latin typeface="Cambria Math" panose="02040503050406030204" pitchFamily="18" charset="0"/>
                          </a:rPr>
                          <m:t> </m:t>
                        </m:r>
                        <m:r>
                          <a:rPr lang="en-US" sz="6600" i="1">
                            <a:latin typeface="Cambria Math" panose="02040503050406030204" pitchFamily="18" charset="0"/>
                          </a:rPr>
                          <m:t>𝑝𝑒𝑟𝑠𝑜𝑛</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num>
                      <m:den>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r>
                          <a:rPr lang="en-US" sz="6600" i="1">
                            <a:latin typeface="Cambria Math" panose="02040503050406030204" pitchFamily="18" charset="0"/>
                          </a:rPr>
                          <m:t> </m:t>
                        </m:r>
                      </m:den>
                    </m:f>
                  </m:oMath>
                </a14:m>
                <a:endParaRPr lang="en-US" sz="6600" dirty="0"/>
              </a:p>
              <a:p>
                <a:pPr marL="342900" indent="-342900">
                  <a:buFont typeface="+mj-lt"/>
                  <a:buAutoNum type="arabicPeriod"/>
                </a:pPr>
                <a14:m>
                  <m:oMath xmlns:m="http://schemas.openxmlformats.org/officeDocument/2006/math">
                    <m:r>
                      <a:rPr lang="en-US" sz="6600" i="1">
                        <a:latin typeface="Cambria Math" panose="02040503050406030204" pitchFamily="18" charset="0"/>
                      </a:rPr>
                      <m:t>𝐴𝑟𝑡𝑖𝑐𝑙𝑒</m:t>
                    </m:r>
                    <m:r>
                      <a:rPr lang="en-US" sz="6600">
                        <a:latin typeface="Cambria Math" panose="02040503050406030204" pitchFamily="18" charset="0"/>
                      </a:rPr>
                      <m:t> </m:t>
                    </m:r>
                    <m:r>
                      <a:rPr lang="en-US" sz="6600" i="1">
                        <a:latin typeface="Cambria Math" panose="02040503050406030204" pitchFamily="18" charset="0"/>
                      </a:rPr>
                      <m:t>𝐷𝑒𝑛𝑠𝑖𝑡𝑦</m:t>
                    </m:r>
                    <m:r>
                      <a:rPr lang="en-US" sz="6600" i="1">
                        <a:latin typeface="Cambria Math" panose="02040503050406030204" pitchFamily="18" charset="0"/>
                      </a:rPr>
                      <m:t>= </m:t>
                    </m:r>
                    <m:f>
                      <m:fPr>
                        <m:ctrlPr>
                          <a:rPr lang="en-US" sz="6600" i="1">
                            <a:latin typeface="Cambria Math" panose="02040503050406030204" pitchFamily="18" charset="0"/>
                          </a:rPr>
                        </m:ctrlPr>
                      </m:fPr>
                      <m:num>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𝑛𝑢𝑚𝑏𝑒𝑟</m:t>
                        </m:r>
                        <m:r>
                          <a:rPr lang="en-US" sz="6600" i="1">
                            <a:latin typeface="Cambria Math" panose="02040503050406030204" pitchFamily="18" charset="0"/>
                          </a:rPr>
                          <m:t> </m:t>
                        </m:r>
                        <m:r>
                          <a:rPr lang="en-US" sz="6600" i="1">
                            <a:latin typeface="Cambria Math" panose="02040503050406030204" pitchFamily="18" charset="0"/>
                          </a:rPr>
                          <m:t>𝑜𝑓</m:t>
                        </m:r>
                        <m:r>
                          <a:rPr lang="en-US" sz="6600" i="1">
                            <a:latin typeface="Cambria Math" panose="02040503050406030204" pitchFamily="18" charset="0"/>
                          </a:rPr>
                          <m:t> </m:t>
                        </m:r>
                        <m:r>
                          <a:rPr lang="en-US" sz="6600" i="1">
                            <a:latin typeface="Cambria Math" panose="02040503050406030204" pitchFamily="18" charset="0"/>
                          </a:rPr>
                          <m:t>𝑎𝑟𝑡𝑖𝑐𝑙𝑒</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num>
                      <m:den>
                        <m:r>
                          <a:rPr lang="en-US" sz="6600" i="1">
                            <a:latin typeface="Cambria Math" panose="02040503050406030204" pitchFamily="18" charset="0"/>
                          </a:rPr>
                          <m:t>𝑇𝑜𝑡𝑎𝑙</m:t>
                        </m:r>
                        <m:r>
                          <a:rPr lang="en-US" sz="6600" i="1">
                            <a:latin typeface="Cambria Math" panose="02040503050406030204" pitchFamily="18" charset="0"/>
                          </a:rPr>
                          <m:t> </m:t>
                        </m:r>
                        <m:r>
                          <a:rPr lang="en-US" sz="6600" i="1">
                            <a:latin typeface="Cambria Math" panose="02040503050406030204" pitchFamily="18" charset="0"/>
                          </a:rPr>
                          <m:t>𝑊𝑜𝑟𝑑𝑠</m:t>
                        </m:r>
                        <m:r>
                          <a:rPr lang="en-US" sz="6600" i="1">
                            <a:latin typeface="Cambria Math" panose="02040503050406030204" pitchFamily="18" charset="0"/>
                          </a:rPr>
                          <m:t> </m:t>
                        </m:r>
                        <m:r>
                          <a:rPr lang="en-US" sz="6600" i="1">
                            <a:latin typeface="Cambria Math" panose="02040503050406030204" pitchFamily="18" charset="0"/>
                          </a:rPr>
                          <m:t>𝑖𝑛</m:t>
                        </m:r>
                        <m:r>
                          <a:rPr lang="en-US" sz="6600" i="1">
                            <a:latin typeface="Cambria Math" panose="02040503050406030204" pitchFamily="18" charset="0"/>
                          </a:rPr>
                          <m:t> </m:t>
                        </m:r>
                        <m:r>
                          <a:rPr lang="en-US" sz="6600" i="1">
                            <a:latin typeface="Cambria Math" panose="02040503050406030204" pitchFamily="18" charset="0"/>
                          </a:rPr>
                          <m:t>𝑡h𝑒</m:t>
                        </m:r>
                        <m:r>
                          <a:rPr lang="en-US" sz="6600" i="1">
                            <a:latin typeface="Cambria Math" panose="02040503050406030204" pitchFamily="18" charset="0"/>
                          </a:rPr>
                          <m:t> </m:t>
                        </m:r>
                        <m:r>
                          <a:rPr lang="en-US" sz="6600" i="1">
                            <a:latin typeface="Cambria Math" panose="02040503050406030204" pitchFamily="18" charset="0"/>
                          </a:rPr>
                          <m:t>𝑟𝑒𝑣𝑖𝑒𝑤</m:t>
                        </m:r>
                        <m:r>
                          <a:rPr lang="en-US" sz="6600" i="1">
                            <a:latin typeface="Cambria Math" panose="02040503050406030204" pitchFamily="18" charset="0"/>
                          </a:rPr>
                          <m:t> </m:t>
                        </m:r>
                      </m:den>
                    </m:f>
                  </m:oMath>
                </a14:m>
                <a:endParaRPr lang="en-US" sz="6600"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21"/>
              </p:nvPr>
            </p:nvSpPr>
            <p:spPr>
              <a:xfrm>
                <a:off x="3114674" y="3929266"/>
                <a:ext cx="31946851" cy="16858013"/>
              </a:xfrm>
              <a:blipFill>
                <a:blip r:embed="rId2"/>
                <a:stretch>
                  <a:fillRect l="-1183"/>
                </a:stretch>
              </a:blipFill>
            </p:spPr>
            <p:txBody>
              <a:bodyPr/>
              <a:lstStyle/>
              <a:p>
                <a:r>
                  <a:rPr lang="en-US">
                    <a:noFill/>
                  </a:rPr>
                  <a:t> </a:t>
                </a:r>
              </a:p>
            </p:txBody>
          </p:sp>
        </mc:Fallback>
      </mc:AlternateContent>
      <p:sp>
        <p:nvSpPr>
          <p:cNvPr id="4" name="Text Placeholder 2"/>
          <p:cNvSpPr>
            <a:spLocks noGrp="1"/>
          </p:cNvSpPr>
          <p:nvPr>
            <p:ph type="body" sz="quarter" idx="11"/>
          </p:nvPr>
        </p:nvSpPr>
        <p:spPr>
          <a:xfrm>
            <a:off x="37665660" y="1372525"/>
            <a:ext cx="4972050" cy="896942"/>
          </a:xfrm>
        </p:spPr>
        <p:txBody>
          <a:bodyPr/>
          <a:lstStyle/>
          <a:p>
            <a:r>
              <a:rPr lang="en-US" sz="4800" b="0" u="none" dirty="0">
                <a:latin typeface="+mj-lt"/>
              </a:rPr>
              <a:t>4</a:t>
            </a:r>
            <a:endParaRPr lang="en-US" sz="4800" b="0" u="none" dirty="0">
              <a:latin typeface="+mj-lt"/>
            </a:endParaRPr>
          </a:p>
        </p:txBody>
      </p:sp>
    </p:spTree>
    <p:extLst>
      <p:ext uri="{BB962C8B-B14F-4D97-AF65-F5344CB8AC3E}">
        <p14:creationId xmlns:p14="http://schemas.microsoft.com/office/powerpoint/2010/main" val="25990054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9" y="1146831"/>
            <a:ext cx="7600951" cy="1635606"/>
          </a:xfrm>
        </p:spPr>
        <p:txBody>
          <a:bodyPr/>
          <a:lstStyle/>
          <a:p>
            <a:r>
              <a:rPr lang="en-US" sz="9600" dirty="0"/>
              <a:t>Preprocessing</a:t>
            </a:r>
          </a:p>
        </p:txBody>
      </p:sp>
      <p:sp>
        <p:nvSpPr>
          <p:cNvPr id="5" name="Text Placeholder 4"/>
          <p:cNvSpPr>
            <a:spLocks noGrp="1"/>
          </p:cNvSpPr>
          <p:nvPr>
            <p:ph type="body" sz="quarter" idx="21"/>
          </p:nvPr>
        </p:nvSpPr>
        <p:spPr>
          <a:xfrm>
            <a:off x="3114674" y="3929266"/>
            <a:ext cx="31946851" cy="6075509"/>
          </a:xfrm>
        </p:spPr>
        <p:txBody>
          <a:bodyPr/>
          <a:lstStyle/>
          <a:p>
            <a:pPr marL="342900" indent="-342900">
              <a:buFont typeface="Arial" panose="020B0604020202020204" pitchFamily="34" charset="0"/>
              <a:buChar char="•"/>
            </a:pPr>
            <a:r>
              <a:rPr lang="en-US" sz="6600" dirty="0"/>
              <a:t>Lower case conversion: Python String </a:t>
            </a:r>
          </a:p>
          <a:p>
            <a:pPr marL="342900" indent="-342900">
              <a:buFont typeface="Arial" panose="020B0604020202020204" pitchFamily="34" charset="0"/>
              <a:buChar char="•"/>
            </a:pPr>
            <a:r>
              <a:rPr lang="en-US" sz="6600" dirty="0"/>
              <a:t>Number conversion into strings: Inflect</a:t>
            </a:r>
          </a:p>
          <a:p>
            <a:pPr marL="342900" indent="-342900">
              <a:buFont typeface="Arial" panose="020B0604020202020204" pitchFamily="34" charset="0"/>
              <a:buChar char="•"/>
            </a:pPr>
            <a:r>
              <a:rPr lang="en-US" sz="6600" dirty="0"/>
              <a:t>Removal of  punctuations, white spaces, and stop words removal: NLTK </a:t>
            </a:r>
          </a:p>
          <a:p>
            <a:pPr marL="342900" indent="-342900">
              <a:buFont typeface="Arial" panose="020B0604020202020204" pitchFamily="34" charset="0"/>
              <a:buChar char="•"/>
            </a:pPr>
            <a:r>
              <a:rPr lang="en-US" sz="6600" dirty="0"/>
              <a:t>Named entity removal spacy</a:t>
            </a:r>
          </a:p>
          <a:p>
            <a:pPr marL="342900" indent="-342900">
              <a:buFont typeface="Arial" panose="020B0604020202020204" pitchFamily="34" charset="0"/>
              <a:buChar char="•"/>
            </a:pPr>
            <a:r>
              <a:rPr lang="en-US" sz="6600" dirty="0"/>
              <a:t>Stemming and Lemmatization: </a:t>
            </a:r>
            <a:r>
              <a:rPr lang="en-US" sz="6600" dirty="0" smtClean="0"/>
              <a:t>NLTK</a:t>
            </a:r>
            <a:endParaRPr lang="en-US" sz="6600"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a:latin typeface="+mj-lt"/>
              </a:rPr>
              <a:t>5</a:t>
            </a:r>
            <a:endParaRPr lang="en-US" sz="4800" b="0" u="none" dirty="0">
              <a:latin typeface="+mj-lt"/>
            </a:endParaRPr>
          </a:p>
        </p:txBody>
      </p:sp>
    </p:spTree>
    <p:extLst>
      <p:ext uri="{BB962C8B-B14F-4D97-AF65-F5344CB8AC3E}">
        <p14:creationId xmlns:p14="http://schemas.microsoft.com/office/powerpoint/2010/main" val="1264047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9" y="1146832"/>
            <a:ext cx="9172576" cy="1635606"/>
          </a:xfrm>
        </p:spPr>
        <p:txBody>
          <a:bodyPr/>
          <a:lstStyle/>
          <a:p>
            <a:r>
              <a:rPr lang="en-US" sz="9600" dirty="0"/>
              <a:t>Other Tools Used</a:t>
            </a:r>
          </a:p>
        </p:txBody>
      </p:sp>
      <p:sp>
        <p:nvSpPr>
          <p:cNvPr id="5" name="Text Placeholder 4"/>
          <p:cNvSpPr>
            <a:spLocks noGrp="1"/>
          </p:cNvSpPr>
          <p:nvPr>
            <p:ph type="body" sz="quarter" idx="21"/>
          </p:nvPr>
        </p:nvSpPr>
        <p:spPr>
          <a:xfrm>
            <a:off x="3114674" y="3929266"/>
            <a:ext cx="31946851" cy="6075509"/>
          </a:xfrm>
        </p:spPr>
        <p:txBody>
          <a:bodyPr/>
          <a:lstStyle/>
          <a:p>
            <a:pPr marL="342900" indent="-342900">
              <a:buFont typeface="Arial" pitchFamily="34" charset="0"/>
              <a:buChar char="•"/>
            </a:pPr>
            <a:r>
              <a:rPr lang="en-US" sz="6600" dirty="0"/>
              <a:t>POS tagging: NLTK</a:t>
            </a:r>
          </a:p>
          <a:p>
            <a:pPr marL="342900" indent="-342900">
              <a:buFont typeface="Arial" pitchFamily="34" charset="0"/>
              <a:buChar char="•"/>
            </a:pPr>
            <a:r>
              <a:rPr lang="en-US" sz="6600" dirty="0"/>
              <a:t>Word and document clustering: word2vec, genism, TSNE, </a:t>
            </a:r>
            <a:r>
              <a:rPr lang="en-US" sz="6600" dirty="0" err="1"/>
              <a:t>Seaborn</a:t>
            </a:r>
            <a:endParaRPr lang="en-US" sz="6600" dirty="0"/>
          </a:p>
          <a:p>
            <a:pPr marL="342900" indent="-342900">
              <a:buFont typeface="Arial" pitchFamily="34" charset="0"/>
              <a:buChar char="•"/>
            </a:pPr>
            <a:r>
              <a:rPr lang="en-US" sz="6600" dirty="0"/>
              <a:t>Topic Clustering: </a:t>
            </a:r>
            <a:r>
              <a:rPr lang="en-US" sz="6600" dirty="0" err="1"/>
              <a:t>sklearn</a:t>
            </a:r>
            <a:r>
              <a:rPr lang="en-US" sz="6600" dirty="0"/>
              <a:t>, </a:t>
            </a:r>
            <a:r>
              <a:rPr lang="en-US" sz="6600" dirty="0" err="1"/>
              <a:t>pyLDAvis</a:t>
            </a:r>
            <a:endParaRPr lang="en-US" sz="6600" dirty="0"/>
          </a:p>
          <a:p>
            <a:pPr marL="342900" indent="-342900">
              <a:buFont typeface="Arial" pitchFamily="34" charset="0"/>
              <a:buChar char="•"/>
            </a:pPr>
            <a:r>
              <a:rPr lang="en-US" sz="6600" dirty="0"/>
              <a:t>Logistic Regression, Linear Regression, Feature Importance: </a:t>
            </a:r>
            <a:r>
              <a:rPr lang="en-US" sz="6600" dirty="0" err="1"/>
              <a:t>sklearn</a:t>
            </a:r>
            <a:endParaRPr lang="en-US" sz="6600" dirty="0"/>
          </a:p>
          <a:p>
            <a:pPr marL="342900" indent="-342900">
              <a:buFont typeface="Arial" pitchFamily="34" charset="0"/>
              <a:buChar char="•"/>
            </a:pPr>
            <a:r>
              <a:rPr lang="en-US" sz="6600" dirty="0"/>
              <a:t>Recurrent Convolutional Neural Network: </a:t>
            </a:r>
            <a:r>
              <a:rPr lang="en-US" sz="6600" dirty="0" err="1"/>
              <a:t>sklearn</a:t>
            </a:r>
            <a:r>
              <a:rPr lang="en-US" sz="6600" dirty="0"/>
              <a:t> and </a:t>
            </a:r>
            <a:r>
              <a:rPr lang="en-US" sz="6600" dirty="0" err="1"/>
              <a:t>keras</a:t>
            </a:r>
            <a:endParaRPr lang="en-US" sz="6600"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a:latin typeface="+mj-lt"/>
              </a:rPr>
              <a:t>6</a:t>
            </a:r>
            <a:endParaRPr lang="en-US" sz="4800" b="0" u="none" dirty="0">
              <a:latin typeface="+mj-lt"/>
            </a:endParaRPr>
          </a:p>
        </p:txBody>
      </p:sp>
    </p:spTree>
    <p:extLst>
      <p:ext uri="{BB962C8B-B14F-4D97-AF65-F5344CB8AC3E}">
        <p14:creationId xmlns:p14="http://schemas.microsoft.com/office/powerpoint/2010/main" val="298817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57149" y="1146832"/>
            <a:ext cx="4772026" cy="1635606"/>
          </a:xfrm>
        </p:spPr>
        <p:txBody>
          <a:bodyPr/>
          <a:lstStyle/>
          <a:p>
            <a:r>
              <a:rPr lang="en-US" sz="9600" dirty="0"/>
              <a:t>Datasets</a:t>
            </a:r>
          </a:p>
        </p:txBody>
      </p:sp>
      <p:sp>
        <p:nvSpPr>
          <p:cNvPr id="5" name="Text Placeholder 4"/>
          <p:cNvSpPr>
            <a:spLocks noGrp="1"/>
          </p:cNvSpPr>
          <p:nvPr>
            <p:ph type="body" sz="quarter" idx="21"/>
          </p:nvPr>
        </p:nvSpPr>
        <p:spPr>
          <a:xfrm>
            <a:off x="3114674" y="3929266"/>
            <a:ext cx="31946851" cy="6075509"/>
          </a:xfrm>
        </p:spPr>
        <p:txBody>
          <a:bodyPr/>
          <a:lstStyle/>
          <a:p>
            <a:pPr marL="342900" indent="-342900">
              <a:buFont typeface="Arial" pitchFamily="34" charset="0"/>
              <a:buChar char="•"/>
            </a:pPr>
            <a:r>
              <a:rPr lang="en-US" sz="6600" dirty="0"/>
              <a:t>Computer generated fake review dataset of 40432</a:t>
            </a:r>
          </a:p>
          <a:p>
            <a:r>
              <a:rPr lang="en-US" sz="6600" dirty="0"/>
              <a:t>         - Sample 40432, Real , Fake 20216, 20216 </a:t>
            </a:r>
          </a:p>
          <a:p>
            <a:pPr marL="342900" indent="-342900">
              <a:buFont typeface="Arial" pitchFamily="34" charset="0"/>
              <a:buChar char="•"/>
            </a:pPr>
            <a:r>
              <a:rPr lang="en-US" sz="6600" dirty="0"/>
              <a:t>Amazon Product Review</a:t>
            </a:r>
          </a:p>
          <a:p>
            <a:r>
              <a:rPr lang="en-US" sz="6600" dirty="0"/>
              <a:t>         -Sample 110, Real  55, Fake </a:t>
            </a:r>
            <a:r>
              <a:rPr lang="en-US" sz="6600" dirty="0" smtClean="0"/>
              <a:t>55</a:t>
            </a:r>
          </a:p>
          <a:p>
            <a:pPr marL="857250" indent="-857250">
              <a:buFont typeface="Arial" panose="020B0604020202020204" pitchFamily="34" charset="0"/>
              <a:buChar char="•"/>
            </a:pPr>
            <a:r>
              <a:rPr lang="en-US" sz="6600" dirty="0" smtClean="0"/>
              <a:t>Both datasets are merged into one</a:t>
            </a:r>
            <a:endParaRPr lang="en-US" sz="6600" dirty="0"/>
          </a:p>
        </p:txBody>
      </p:sp>
      <p:sp>
        <p:nvSpPr>
          <p:cNvPr id="4" name="Text Placeholder 2"/>
          <p:cNvSpPr>
            <a:spLocks noGrp="1"/>
          </p:cNvSpPr>
          <p:nvPr>
            <p:ph type="body" sz="quarter" idx="11"/>
          </p:nvPr>
        </p:nvSpPr>
        <p:spPr>
          <a:xfrm>
            <a:off x="37665660" y="1372525"/>
            <a:ext cx="4972050" cy="896942"/>
          </a:xfrm>
        </p:spPr>
        <p:txBody>
          <a:bodyPr/>
          <a:lstStyle/>
          <a:p>
            <a:r>
              <a:rPr lang="en-US" sz="4800" b="0" u="none" dirty="0">
                <a:latin typeface="+mj-lt"/>
              </a:rPr>
              <a:t>7</a:t>
            </a:r>
            <a:endParaRPr lang="en-US" sz="4800" b="0" u="none" dirty="0">
              <a:latin typeface="+mj-lt"/>
            </a:endParaRPr>
          </a:p>
        </p:txBody>
      </p:sp>
    </p:spTree>
    <p:extLst>
      <p:ext uri="{BB962C8B-B14F-4D97-AF65-F5344CB8AC3E}">
        <p14:creationId xmlns:p14="http://schemas.microsoft.com/office/powerpoint/2010/main" val="29984179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28575"/>
            <a:ext cx="27660601" cy="3429000"/>
          </a:xfrm>
        </p:spPr>
        <p:txBody>
          <a:bodyPr/>
          <a:lstStyle/>
          <a:p>
            <a:r>
              <a:rPr lang="en-US" sz="9600" dirty="0"/>
              <a:t>Analysis using Word Level Clustering: Fake Vs Real</a:t>
            </a:r>
          </a:p>
          <a:p>
            <a:endParaRPr lang="en-US" sz="9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025" y="4829174"/>
            <a:ext cx="17373600" cy="11658601"/>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02774" y="4829174"/>
            <a:ext cx="18087975" cy="11287125"/>
          </a:xfrm>
          <a:prstGeom prst="rect">
            <a:avLst/>
          </a:prstGeom>
        </p:spPr>
      </p:pic>
      <p:sp>
        <p:nvSpPr>
          <p:cNvPr id="6" name="Text Placeholder 2"/>
          <p:cNvSpPr>
            <a:spLocks noGrp="1"/>
          </p:cNvSpPr>
          <p:nvPr>
            <p:ph type="body" sz="quarter" idx="11"/>
          </p:nvPr>
        </p:nvSpPr>
        <p:spPr>
          <a:xfrm>
            <a:off x="6781799" y="3310213"/>
            <a:ext cx="6991352" cy="1266274"/>
          </a:xfrm>
        </p:spPr>
        <p:txBody>
          <a:bodyPr/>
          <a:lstStyle/>
          <a:p>
            <a:r>
              <a:rPr lang="en-US" sz="7200" dirty="0" smtClean="0"/>
              <a:t>Fake</a:t>
            </a:r>
            <a:endParaRPr lang="en-US" sz="7200" dirty="0"/>
          </a:p>
        </p:txBody>
      </p:sp>
      <p:sp>
        <p:nvSpPr>
          <p:cNvPr id="7" name="Text Placeholder 2"/>
          <p:cNvSpPr>
            <a:spLocks noGrp="1"/>
          </p:cNvSpPr>
          <p:nvPr>
            <p:ph type="body" sz="quarter" idx="11"/>
          </p:nvPr>
        </p:nvSpPr>
        <p:spPr>
          <a:xfrm>
            <a:off x="28079699" y="3310213"/>
            <a:ext cx="6991352" cy="1266274"/>
          </a:xfrm>
        </p:spPr>
        <p:txBody>
          <a:bodyPr/>
          <a:lstStyle/>
          <a:p>
            <a:r>
              <a:rPr lang="en-US" sz="7200" dirty="0" smtClean="0"/>
              <a:t>Real</a:t>
            </a:r>
            <a:endParaRPr lang="en-US" sz="7200" dirty="0"/>
          </a:p>
        </p:txBody>
      </p:sp>
      <p:sp>
        <p:nvSpPr>
          <p:cNvPr id="8" name="Text Placeholder 2"/>
          <p:cNvSpPr>
            <a:spLocks noGrp="1"/>
          </p:cNvSpPr>
          <p:nvPr>
            <p:ph type="body" sz="quarter" idx="11"/>
          </p:nvPr>
        </p:nvSpPr>
        <p:spPr>
          <a:xfrm>
            <a:off x="37665660" y="1372525"/>
            <a:ext cx="4972050" cy="896942"/>
          </a:xfrm>
        </p:spPr>
        <p:txBody>
          <a:bodyPr/>
          <a:lstStyle/>
          <a:p>
            <a:r>
              <a:rPr lang="en-US" sz="4800" b="0" u="none" dirty="0">
                <a:latin typeface="+mj-lt"/>
              </a:rPr>
              <a:t>8</a:t>
            </a:r>
            <a:endParaRPr lang="en-US" sz="4800" b="0" u="none" dirty="0">
              <a:latin typeface="+mj-lt"/>
            </a:endParaRPr>
          </a:p>
        </p:txBody>
      </p:sp>
    </p:spTree>
    <p:extLst>
      <p:ext uri="{BB962C8B-B14F-4D97-AF65-F5344CB8AC3E}">
        <p14:creationId xmlns:p14="http://schemas.microsoft.com/office/powerpoint/2010/main" val="1774238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457948" y="186607"/>
            <a:ext cx="28032077" cy="3112934"/>
          </a:xfrm>
        </p:spPr>
        <p:txBody>
          <a:bodyPr/>
          <a:lstStyle/>
          <a:p>
            <a:r>
              <a:rPr lang="en-US" sz="9600" dirty="0"/>
              <a:t>Analysis using Document Level Clustering: Fake Vs </a:t>
            </a:r>
            <a:r>
              <a:rPr lang="en-US" sz="9600" dirty="0" smtClean="0"/>
              <a:t>Real</a:t>
            </a:r>
            <a:endParaRPr lang="en-US" sz="9600" dirty="0"/>
          </a:p>
        </p:txBody>
      </p:sp>
      <p:sp>
        <p:nvSpPr>
          <p:cNvPr id="6" name="Text Placeholder 2"/>
          <p:cNvSpPr>
            <a:spLocks noGrp="1"/>
          </p:cNvSpPr>
          <p:nvPr>
            <p:ph type="body" sz="quarter" idx="11"/>
          </p:nvPr>
        </p:nvSpPr>
        <p:spPr>
          <a:xfrm>
            <a:off x="6781799" y="3310213"/>
            <a:ext cx="6991352" cy="1266274"/>
          </a:xfrm>
        </p:spPr>
        <p:txBody>
          <a:bodyPr/>
          <a:lstStyle/>
          <a:p>
            <a:r>
              <a:rPr lang="en-US" sz="7200" dirty="0" smtClean="0"/>
              <a:t>Fake</a:t>
            </a:r>
            <a:endParaRPr lang="en-US" sz="7200" dirty="0"/>
          </a:p>
        </p:txBody>
      </p:sp>
      <p:sp>
        <p:nvSpPr>
          <p:cNvPr id="7" name="Text Placeholder 2"/>
          <p:cNvSpPr>
            <a:spLocks noGrp="1"/>
          </p:cNvSpPr>
          <p:nvPr>
            <p:ph type="body" sz="quarter" idx="11"/>
          </p:nvPr>
        </p:nvSpPr>
        <p:spPr>
          <a:xfrm>
            <a:off x="28079699" y="3295054"/>
            <a:ext cx="6991352" cy="1266274"/>
          </a:xfrm>
        </p:spPr>
        <p:txBody>
          <a:bodyPr/>
          <a:lstStyle/>
          <a:p>
            <a:r>
              <a:rPr lang="en-US" sz="7200" dirty="0" smtClean="0"/>
              <a:t>Real</a:t>
            </a:r>
            <a:endParaRPr lang="en-US" sz="7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788" y="4829174"/>
            <a:ext cx="19075012" cy="1152914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6001" y="4829174"/>
            <a:ext cx="17860573" cy="11771155"/>
          </a:xfrm>
          <a:prstGeom prst="rect">
            <a:avLst/>
          </a:prstGeom>
        </p:spPr>
      </p:pic>
      <p:sp>
        <p:nvSpPr>
          <p:cNvPr id="9" name="Text Placeholder 2"/>
          <p:cNvSpPr>
            <a:spLocks noGrp="1"/>
          </p:cNvSpPr>
          <p:nvPr>
            <p:ph type="body" sz="quarter" idx="11"/>
          </p:nvPr>
        </p:nvSpPr>
        <p:spPr>
          <a:xfrm>
            <a:off x="37665660" y="1372525"/>
            <a:ext cx="4972050" cy="896942"/>
          </a:xfrm>
        </p:spPr>
        <p:txBody>
          <a:bodyPr/>
          <a:lstStyle/>
          <a:p>
            <a:r>
              <a:rPr lang="en-US" sz="4800" b="0" u="none" dirty="0">
                <a:latin typeface="+mj-lt"/>
              </a:rPr>
              <a:t>9</a:t>
            </a:r>
            <a:endParaRPr lang="en-US" sz="4800" b="0" u="none" dirty="0">
              <a:latin typeface="+mj-lt"/>
            </a:endParaRPr>
          </a:p>
        </p:txBody>
      </p:sp>
    </p:spTree>
    <p:extLst>
      <p:ext uri="{BB962C8B-B14F-4D97-AF65-F5344CB8AC3E}">
        <p14:creationId xmlns:p14="http://schemas.microsoft.com/office/powerpoint/2010/main" val="1138643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48x96-Templat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Quick Guide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2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5.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PosterPresentations.com-48x96-Template</Template>
  <TotalTime>1009</TotalTime>
  <Words>1072</Words>
  <Application>Microsoft Office PowerPoint</Application>
  <PresentationFormat>Custom</PresentationFormat>
  <Paragraphs>184</Paragraphs>
  <Slides>18</Slides>
  <Notes>1</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18</vt:i4>
      </vt:variant>
    </vt:vector>
  </HeadingPairs>
  <TitlesOfParts>
    <vt:vector size="29" baseType="lpstr">
      <vt:lpstr>Arial</vt:lpstr>
      <vt:lpstr>Arial Black</vt:lpstr>
      <vt:lpstr>Calibri</vt:lpstr>
      <vt:lpstr>Cambria Math</vt:lpstr>
      <vt:lpstr>Times New Roman</vt:lpstr>
      <vt:lpstr>Trebuchet MS</vt:lpstr>
      <vt:lpstr>PosterPresentations.com-48x96-Template</vt:lpstr>
      <vt:lpstr>Without Quick Guides</vt:lpstr>
      <vt:lpstr>2_Classic 3 Columns</vt:lpstr>
      <vt:lpstr>1_Classic 3 Columns</vt:lpstr>
      <vt:lpstr>Classic - Wide Center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Md. Mahin</cp:lastModifiedBy>
  <cp:revision>65</cp:revision>
  <dcterms:created xsi:type="dcterms:W3CDTF">2012-02-09T21:25:37Z</dcterms:created>
  <dcterms:modified xsi:type="dcterms:W3CDTF">2022-05-02T18:18:06Z</dcterms:modified>
</cp:coreProperties>
</file>